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4" r:id="rId1"/>
  </p:sldMasterIdLst>
  <p:sldIdLst>
    <p:sldId id="281" r:id="rId2"/>
    <p:sldId id="305" r:id="rId3"/>
    <p:sldId id="308" r:id="rId4"/>
    <p:sldId id="311" r:id="rId5"/>
    <p:sldId id="312" r:id="rId6"/>
    <p:sldId id="313" r:id="rId7"/>
    <p:sldId id="297" r:id="rId8"/>
    <p:sldId id="298" r:id="rId9"/>
    <p:sldId id="287" r:id="rId10"/>
    <p:sldId id="310" r:id="rId11"/>
    <p:sldId id="292" r:id="rId12"/>
    <p:sldId id="288" r:id="rId13"/>
    <p:sldId id="290" r:id="rId14"/>
    <p:sldId id="309" r:id="rId15"/>
    <p:sldId id="296" r:id="rId16"/>
    <p:sldId id="314" r:id="rId17"/>
    <p:sldId id="315" r:id="rId18"/>
    <p:sldId id="316" r:id="rId19"/>
    <p:sldId id="328" r:id="rId20"/>
    <p:sldId id="332" r:id="rId21"/>
    <p:sldId id="295" r:id="rId22"/>
    <p:sldId id="342" r:id="rId23"/>
    <p:sldId id="336" r:id="rId24"/>
    <p:sldId id="343" r:id="rId25"/>
    <p:sldId id="337" r:id="rId26"/>
    <p:sldId id="338" r:id="rId27"/>
    <p:sldId id="340" r:id="rId28"/>
    <p:sldId id="341" r:id="rId29"/>
    <p:sldId id="344" r:id="rId30"/>
    <p:sldId id="345" r:id="rId31"/>
    <p:sldId id="349" r:id="rId32"/>
    <p:sldId id="346" r:id="rId33"/>
    <p:sldId id="350" r:id="rId34"/>
    <p:sldId id="347" r:id="rId35"/>
    <p:sldId id="348" r:id="rId36"/>
    <p:sldId id="351" r:id="rId37"/>
    <p:sldId id="352"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99"/>
    <a:srgbClr val="99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5" autoAdjust="0"/>
    <p:restoredTop sz="94660"/>
  </p:normalViewPr>
  <p:slideViewPr>
    <p:cSldViewPr snapToGrid="0">
      <p:cViewPr varScale="1">
        <p:scale>
          <a:sx n="62" d="100"/>
          <a:sy n="62" d="100"/>
        </p:scale>
        <p:origin x="97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MX"/>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s-MX"/>
          </a:p>
        </p:txBody>
      </p:sp>
      <p:sp>
        <p:nvSpPr>
          <p:cNvPr id="4" name="Marcador de fecha 3"/>
          <p:cNvSpPr>
            <a:spLocks noGrp="1"/>
          </p:cNvSpPr>
          <p:nvPr>
            <p:ph type="dt" sz="half" idx="10"/>
          </p:nvPr>
        </p:nvSpPr>
        <p:spPr/>
        <p:txBody>
          <a:bodyPr/>
          <a:lstStyle/>
          <a:p>
            <a:fld id="{5923F103-BC34-4FE4-A40E-EDDEECFDA5D0}" type="datetimeFigureOut">
              <a:rPr lang="en-US" smtClean="0"/>
              <a:pPr/>
              <a:t>9/30/2013</a:t>
            </a:fld>
            <a:endParaRPr lang="en-US" dirty="0"/>
          </a:p>
        </p:txBody>
      </p:sp>
      <p:sp>
        <p:nvSpPr>
          <p:cNvPr id="5" name="Marcador de pie de página 4"/>
          <p:cNvSpPr>
            <a:spLocks noGrp="1"/>
          </p:cNvSpPr>
          <p:nvPr>
            <p:ph type="ftr" sz="quarter" idx="11"/>
          </p:nvPr>
        </p:nvSpPr>
        <p:spPr/>
        <p:txBody>
          <a:bodyPr/>
          <a:lstStyle/>
          <a:p>
            <a:r>
              <a:rPr lang="en-US" smtClean="0"/>
              <a:t>
              </a:t>
            </a:r>
            <a:endParaRPr lang="en-US" dirty="0"/>
          </a:p>
        </p:txBody>
      </p:sp>
      <p:sp>
        <p:nvSpPr>
          <p:cNvPr id="6" name="Marcador de número de diapositiva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4267613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10"/>
          </p:nvPr>
        </p:nvSpPr>
        <p:spPr/>
        <p:txBody>
          <a:bodyPr/>
          <a:lstStyle/>
          <a:p>
            <a:fld id="{53086D93-FCAC-47E0-A2EE-787E62CA814C}" type="datetimeFigureOut">
              <a:rPr lang="en-US" smtClean="0"/>
              <a:pPr/>
              <a:t>9/30/2013</a:t>
            </a:fld>
            <a:endParaRPr lang="en-US" dirty="0"/>
          </a:p>
        </p:txBody>
      </p:sp>
      <p:sp>
        <p:nvSpPr>
          <p:cNvPr id="5" name="Marcador de pie de página 4"/>
          <p:cNvSpPr>
            <a:spLocks noGrp="1"/>
          </p:cNvSpPr>
          <p:nvPr>
            <p:ph type="ftr" sz="quarter" idx="11"/>
          </p:nvPr>
        </p:nvSpPr>
        <p:spPr/>
        <p:txBody>
          <a:bodyPr/>
          <a:lstStyle/>
          <a:p>
            <a:r>
              <a:rPr lang="en-US" smtClean="0"/>
              <a:t>
              </a:t>
            </a:r>
            <a:endParaRPr lang="en-US" dirty="0"/>
          </a:p>
        </p:txBody>
      </p:sp>
      <p:sp>
        <p:nvSpPr>
          <p:cNvPr id="6" name="Marcador de número de diapositiva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395074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MX"/>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10"/>
          </p:nvPr>
        </p:nvSpPr>
        <p:spPr/>
        <p:txBody>
          <a:bodyPr/>
          <a:lstStyle/>
          <a:p>
            <a:fld id="{CDA879A6-0FD0-4734-A311-86BFCA472E6E}" type="datetimeFigureOut">
              <a:rPr lang="en-US" smtClean="0"/>
              <a:pPr/>
              <a:t>9/30/2013</a:t>
            </a:fld>
            <a:endParaRPr lang="en-US" dirty="0"/>
          </a:p>
        </p:txBody>
      </p:sp>
      <p:sp>
        <p:nvSpPr>
          <p:cNvPr id="5" name="Marcador de pie de página 4"/>
          <p:cNvSpPr>
            <a:spLocks noGrp="1"/>
          </p:cNvSpPr>
          <p:nvPr>
            <p:ph type="ftr" sz="quarter" idx="11"/>
          </p:nvPr>
        </p:nvSpPr>
        <p:spPr/>
        <p:txBody>
          <a:bodyPr/>
          <a:lstStyle/>
          <a:p>
            <a:r>
              <a:rPr lang="en-US" smtClean="0"/>
              <a:t>
              </a:t>
            </a:r>
            <a:endParaRPr lang="en-US" dirty="0"/>
          </a:p>
        </p:txBody>
      </p:sp>
      <p:sp>
        <p:nvSpPr>
          <p:cNvPr id="6" name="Marcador de número de diapositiva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054012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10"/>
          </p:nvPr>
        </p:nvSpPr>
        <p:spPr/>
        <p:txBody>
          <a:bodyPr/>
          <a:lstStyle/>
          <a:p>
            <a:fld id="{19C9CA7B-DFD4-44B5-8C60-D14B8CD1FB59}" type="datetimeFigureOut">
              <a:rPr lang="en-US" smtClean="0"/>
              <a:pPr/>
              <a:t>9/30/2013</a:t>
            </a:fld>
            <a:endParaRPr lang="en-US" dirty="0"/>
          </a:p>
        </p:txBody>
      </p:sp>
      <p:sp>
        <p:nvSpPr>
          <p:cNvPr id="5" name="Marcador de pie de página 4"/>
          <p:cNvSpPr>
            <a:spLocks noGrp="1"/>
          </p:cNvSpPr>
          <p:nvPr>
            <p:ph type="ftr" sz="quarter" idx="11"/>
          </p:nvPr>
        </p:nvSpPr>
        <p:spPr/>
        <p:txBody>
          <a:bodyPr/>
          <a:lstStyle/>
          <a:p>
            <a:r>
              <a:rPr lang="en-US" smtClean="0"/>
              <a:t>
              </a:t>
            </a:r>
            <a:endParaRPr lang="en-US" dirty="0"/>
          </a:p>
        </p:txBody>
      </p:sp>
      <p:sp>
        <p:nvSpPr>
          <p:cNvPr id="6" name="Marcador de número de diapositiva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64334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MX"/>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F34E6425-0181-43F2-84FC-787E803FD2F8}" type="datetimeFigureOut">
              <a:rPr lang="en-US" smtClean="0"/>
              <a:pPr/>
              <a:t>9/30/2013</a:t>
            </a:fld>
            <a:endParaRPr lang="en-US" dirty="0"/>
          </a:p>
        </p:txBody>
      </p:sp>
      <p:sp>
        <p:nvSpPr>
          <p:cNvPr id="5" name="Marcador de pie de página 4"/>
          <p:cNvSpPr>
            <a:spLocks noGrp="1"/>
          </p:cNvSpPr>
          <p:nvPr>
            <p:ph type="ftr" sz="quarter" idx="11"/>
          </p:nvPr>
        </p:nvSpPr>
        <p:spPr/>
        <p:txBody>
          <a:bodyPr/>
          <a:lstStyle/>
          <a:p>
            <a:r>
              <a:rPr lang="en-US" smtClean="0"/>
              <a:t>
              </a:t>
            </a:r>
            <a:endParaRPr lang="en-US" dirty="0"/>
          </a:p>
        </p:txBody>
      </p:sp>
      <p:sp>
        <p:nvSpPr>
          <p:cNvPr id="6" name="Marcador de número de diapositiva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451865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contenido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contenido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Marcador de fecha 4"/>
          <p:cNvSpPr>
            <a:spLocks noGrp="1"/>
          </p:cNvSpPr>
          <p:nvPr>
            <p:ph type="dt" sz="half" idx="10"/>
          </p:nvPr>
        </p:nvSpPr>
        <p:spPr/>
        <p:txBody>
          <a:bodyPr/>
          <a:lstStyle/>
          <a:p>
            <a:fld id="{3BDB8791-F1B0-41E7-B7FD-A781E65C4266}" type="datetimeFigureOut">
              <a:rPr lang="en-US" smtClean="0"/>
              <a:pPr/>
              <a:t>9/30/2013</a:t>
            </a:fld>
            <a:endParaRPr lang="en-US" dirty="0"/>
          </a:p>
        </p:txBody>
      </p:sp>
      <p:sp>
        <p:nvSpPr>
          <p:cNvPr id="6" name="Marcador de pie de página 5"/>
          <p:cNvSpPr>
            <a:spLocks noGrp="1"/>
          </p:cNvSpPr>
          <p:nvPr>
            <p:ph type="ftr" sz="quarter" idx="11"/>
          </p:nvPr>
        </p:nvSpPr>
        <p:spPr/>
        <p:txBody>
          <a:bodyPr/>
          <a:lstStyle/>
          <a:p>
            <a:r>
              <a:rPr lang="en-US" smtClean="0"/>
              <a:t>
              </a:t>
            </a:r>
            <a:endParaRPr lang="en-US" dirty="0"/>
          </a:p>
        </p:txBody>
      </p:sp>
      <p:sp>
        <p:nvSpPr>
          <p:cNvPr id="7" name="Marcador de número de diapositiva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12801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MX"/>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7" name="Marcador de fecha 6"/>
          <p:cNvSpPr>
            <a:spLocks noGrp="1"/>
          </p:cNvSpPr>
          <p:nvPr>
            <p:ph type="dt" sz="half" idx="10"/>
          </p:nvPr>
        </p:nvSpPr>
        <p:spPr/>
        <p:txBody>
          <a:bodyPr/>
          <a:lstStyle/>
          <a:p>
            <a:fld id="{5FDD63B2-E120-4ED8-B27B-C685F510A5FE}" type="datetimeFigureOut">
              <a:rPr lang="en-US" smtClean="0"/>
              <a:pPr/>
              <a:t>9/30/2013</a:t>
            </a:fld>
            <a:endParaRPr lang="en-US" dirty="0"/>
          </a:p>
        </p:txBody>
      </p:sp>
      <p:sp>
        <p:nvSpPr>
          <p:cNvPr id="8" name="Marcador de pie de página 7"/>
          <p:cNvSpPr>
            <a:spLocks noGrp="1"/>
          </p:cNvSpPr>
          <p:nvPr>
            <p:ph type="ftr" sz="quarter" idx="11"/>
          </p:nvPr>
        </p:nvSpPr>
        <p:spPr/>
        <p:txBody>
          <a:bodyPr/>
          <a:lstStyle/>
          <a:p>
            <a:r>
              <a:rPr lang="en-US" smtClean="0"/>
              <a:t>
              </a:t>
            </a:r>
            <a:endParaRPr lang="en-US" dirty="0"/>
          </a:p>
        </p:txBody>
      </p:sp>
      <p:sp>
        <p:nvSpPr>
          <p:cNvPr id="9" name="Marcador de número de diapositiva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546727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fecha 2"/>
          <p:cNvSpPr>
            <a:spLocks noGrp="1"/>
          </p:cNvSpPr>
          <p:nvPr>
            <p:ph type="dt" sz="half" idx="10"/>
          </p:nvPr>
        </p:nvSpPr>
        <p:spPr/>
        <p:txBody>
          <a:bodyPr/>
          <a:lstStyle/>
          <a:p>
            <a:fld id="{7AA18ACC-A947-437B-A130-35BD54FDF1E9}" type="datetimeFigureOut">
              <a:rPr lang="en-US" smtClean="0"/>
              <a:pPr/>
              <a:t>9/30/2013</a:t>
            </a:fld>
            <a:endParaRPr lang="en-US" dirty="0"/>
          </a:p>
        </p:txBody>
      </p:sp>
      <p:sp>
        <p:nvSpPr>
          <p:cNvPr id="4" name="Marcador de pie de página 3"/>
          <p:cNvSpPr>
            <a:spLocks noGrp="1"/>
          </p:cNvSpPr>
          <p:nvPr>
            <p:ph type="ftr" sz="quarter" idx="11"/>
          </p:nvPr>
        </p:nvSpPr>
        <p:spPr/>
        <p:txBody>
          <a:bodyPr/>
          <a:lstStyle/>
          <a:p>
            <a:r>
              <a:rPr lang="en-US" smtClean="0"/>
              <a:t>
              </a:t>
            </a:r>
            <a:endParaRPr lang="en-US" dirty="0"/>
          </a:p>
        </p:txBody>
      </p:sp>
      <p:sp>
        <p:nvSpPr>
          <p:cNvPr id="5" name="Marcador de número de diapositiva 4"/>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63971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7C8D7E02-BCB8-4D50-A234-369438C08659}" type="datetimeFigureOut">
              <a:rPr lang="en-US" smtClean="0"/>
              <a:pPr/>
              <a:t>9/30/2013</a:t>
            </a:fld>
            <a:endParaRPr lang="en-US" dirty="0"/>
          </a:p>
        </p:txBody>
      </p:sp>
      <p:sp>
        <p:nvSpPr>
          <p:cNvPr id="3" name="Marcador de pie de página 2"/>
          <p:cNvSpPr>
            <a:spLocks noGrp="1"/>
          </p:cNvSpPr>
          <p:nvPr>
            <p:ph type="ftr" sz="quarter" idx="11"/>
          </p:nvPr>
        </p:nvSpPr>
        <p:spPr/>
        <p:txBody>
          <a:bodyPr/>
          <a:lstStyle/>
          <a:p>
            <a:r>
              <a:rPr lang="en-US" smtClean="0"/>
              <a:t>
              </a:t>
            </a:r>
            <a:endParaRPr lang="en-US" dirty="0"/>
          </a:p>
        </p:txBody>
      </p:sp>
      <p:sp>
        <p:nvSpPr>
          <p:cNvPr id="4" name="Marcador de número de diapositiva 3"/>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935455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MX"/>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76E86A4C-8E40-4F87-A4F0-01A0687C5742}" type="datetimeFigureOut">
              <a:rPr lang="en-US" smtClean="0"/>
              <a:pPr/>
              <a:t>9/30/2013</a:t>
            </a:fld>
            <a:endParaRPr lang="en-US" dirty="0"/>
          </a:p>
        </p:txBody>
      </p:sp>
      <p:sp>
        <p:nvSpPr>
          <p:cNvPr id="6" name="Marcador de pie de página 5"/>
          <p:cNvSpPr>
            <a:spLocks noGrp="1"/>
          </p:cNvSpPr>
          <p:nvPr>
            <p:ph type="ftr" sz="quarter" idx="11"/>
          </p:nvPr>
        </p:nvSpPr>
        <p:spPr/>
        <p:txBody>
          <a:bodyPr/>
          <a:lstStyle/>
          <a:p>
            <a:r>
              <a:rPr lang="en-US" smtClean="0"/>
              <a:t>
              </a:t>
            </a:r>
            <a:endParaRPr lang="en-US" dirty="0"/>
          </a:p>
        </p:txBody>
      </p:sp>
      <p:sp>
        <p:nvSpPr>
          <p:cNvPr id="7" name="Marcador de número de diapositiva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446052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MX"/>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35E72C73-2D91-4E12-BA25-F0AA0C03599B}" type="datetimeFigureOut">
              <a:rPr lang="en-US" smtClean="0"/>
              <a:pPr/>
              <a:t>9/30/2013</a:t>
            </a:fld>
            <a:endParaRPr lang="en-US" dirty="0"/>
          </a:p>
        </p:txBody>
      </p:sp>
      <p:sp>
        <p:nvSpPr>
          <p:cNvPr id="6" name="Marcador de pie de página 5"/>
          <p:cNvSpPr>
            <a:spLocks noGrp="1"/>
          </p:cNvSpPr>
          <p:nvPr>
            <p:ph type="ftr" sz="quarter" idx="11"/>
          </p:nvPr>
        </p:nvSpPr>
        <p:spPr/>
        <p:txBody>
          <a:bodyPr/>
          <a:lstStyle/>
          <a:p>
            <a:r>
              <a:rPr lang="en-US" smtClean="0"/>
              <a:t>
              </a:t>
            </a:r>
            <a:endParaRPr lang="en-US" dirty="0"/>
          </a:p>
        </p:txBody>
      </p:sp>
      <p:sp>
        <p:nvSpPr>
          <p:cNvPr id="7" name="Marcador de número de diapositiva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036979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MX"/>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E451C3-0FF4-47C4-B829-773ADF60F88C}" type="datetimeFigureOut">
              <a:rPr lang="en-US" smtClean="0"/>
              <a:pPr/>
              <a:t>9/30/2013</a:t>
            </a:fld>
            <a:endParaRPr lang="en-US" dirty="0"/>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
              </a:t>
            </a:r>
            <a:endParaRPr lang="en-US" dirty="0"/>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53946747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0.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gif"/><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5.png"/><Relationship Id="rId7" Type="http://schemas.openxmlformats.org/officeDocument/2006/relationships/image" Target="../media/image3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3.png"/><Relationship Id="rId9"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 y="0"/>
            <a:ext cx="6920459" cy="6858000"/>
          </a:xfrm>
          <a:prstGeom prst="rect">
            <a:avLst/>
          </a:prstGeom>
        </p:spPr>
      </p:pic>
      <p:pic>
        <p:nvPicPr>
          <p:cNvPr id="3" name="Imagen 2"/>
          <p:cNvPicPr>
            <a:picLocks noChangeAspect="1"/>
          </p:cNvPicPr>
          <p:nvPr/>
        </p:nvPicPr>
        <p:blipFill>
          <a:blip r:embed="rId3"/>
          <a:stretch>
            <a:fillRect/>
          </a:stretch>
        </p:blipFill>
        <p:spPr>
          <a:xfrm>
            <a:off x="6920458" y="-3148"/>
            <a:ext cx="5257741" cy="6852712"/>
          </a:xfrm>
          <a:prstGeom prst="rect">
            <a:avLst/>
          </a:prstGeom>
        </p:spPr>
      </p:pic>
      <p:pic>
        <p:nvPicPr>
          <p:cNvPr id="4" name="Imagen 3"/>
          <p:cNvPicPr>
            <a:picLocks noChangeAspect="1"/>
          </p:cNvPicPr>
          <p:nvPr/>
        </p:nvPicPr>
        <p:blipFill>
          <a:blip r:embed="rId4"/>
          <a:stretch>
            <a:fillRect/>
          </a:stretch>
        </p:blipFill>
        <p:spPr>
          <a:xfrm>
            <a:off x="7808292" y="4539718"/>
            <a:ext cx="3652819" cy="1025946"/>
          </a:xfrm>
          <a:prstGeom prst="rect">
            <a:avLst/>
          </a:prstGeom>
        </p:spPr>
      </p:pic>
      <p:sp>
        <p:nvSpPr>
          <p:cNvPr id="5" name="CuadroTexto 4"/>
          <p:cNvSpPr txBox="1"/>
          <p:nvPr/>
        </p:nvSpPr>
        <p:spPr>
          <a:xfrm>
            <a:off x="7070878" y="1513205"/>
            <a:ext cx="5029200" cy="2862322"/>
          </a:xfrm>
          <a:prstGeom prst="rect">
            <a:avLst/>
          </a:prstGeom>
          <a:noFill/>
        </p:spPr>
        <p:txBody>
          <a:bodyPr wrap="square" rtlCol="0">
            <a:spAutoFit/>
          </a:bodyPr>
          <a:lstStyle/>
          <a:p>
            <a:pPr algn="ctr"/>
            <a:r>
              <a:rPr lang="es-MX" sz="6000" b="1" dirty="0" smtClean="0">
                <a:solidFill>
                  <a:schemeClr val="bg1"/>
                </a:solidFill>
                <a:effectLst>
                  <a:outerShdw blurRad="38100" dist="38100" dir="2700000" algn="tl">
                    <a:srgbClr val="000000">
                      <a:alpha val="43137"/>
                    </a:srgbClr>
                  </a:outerShdw>
                </a:effectLst>
              </a:rPr>
              <a:t>Manual</a:t>
            </a:r>
          </a:p>
          <a:p>
            <a:pPr algn="ctr"/>
            <a:r>
              <a:rPr lang="es-MX" sz="6000" b="1" dirty="0" smtClean="0">
                <a:solidFill>
                  <a:schemeClr val="bg1"/>
                </a:solidFill>
                <a:effectLst>
                  <a:outerShdw blurRad="38100" dist="38100" dir="2700000" algn="tl">
                    <a:srgbClr val="000000">
                      <a:alpha val="43137"/>
                    </a:srgbClr>
                  </a:outerShdw>
                </a:effectLst>
              </a:rPr>
              <a:t>Asesora de Belleza</a:t>
            </a:r>
            <a:endParaRPr lang="es-MX" sz="60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789806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 y="0"/>
            <a:ext cx="12192001" cy="6858000"/>
          </a:xfrm>
          <a:prstGeom prst="rect">
            <a:avLst/>
          </a:prstGeom>
        </p:spPr>
      </p:pic>
      <p:sp>
        <p:nvSpPr>
          <p:cNvPr id="11" name="Rectángulo 10"/>
          <p:cNvSpPr/>
          <p:nvPr/>
        </p:nvSpPr>
        <p:spPr>
          <a:xfrm>
            <a:off x="384179" y="72299"/>
            <a:ext cx="11634656" cy="5632311"/>
          </a:xfrm>
          <a:prstGeom prst="rect">
            <a:avLst/>
          </a:prstGeom>
        </p:spPr>
        <p:txBody>
          <a:bodyPr wrap="square">
            <a:spAutoFit/>
          </a:bodyPr>
          <a:lstStyle/>
          <a:p>
            <a:pPr algn="just"/>
            <a:r>
              <a:rPr lang="es-MX" sz="2000" b="1" dirty="0" smtClean="0"/>
              <a:t>2) VENTA DIRECTA</a:t>
            </a:r>
          </a:p>
          <a:p>
            <a:pPr algn="just"/>
            <a:endParaRPr lang="es-MX" sz="2000" dirty="0" smtClean="0"/>
          </a:p>
          <a:p>
            <a:pPr algn="just"/>
            <a:r>
              <a:rPr lang="es-MX" sz="2000" b="1" dirty="0" smtClean="0"/>
              <a:t>VENTA DIRECTA</a:t>
            </a:r>
            <a:r>
              <a:rPr lang="es-MX" sz="2000" dirty="0" smtClean="0"/>
              <a:t> Es la </a:t>
            </a:r>
            <a:r>
              <a:rPr lang="es-MX" sz="2000" dirty="0"/>
              <a:t>reventa al menudeo que </a:t>
            </a:r>
            <a:r>
              <a:rPr lang="es-MX" sz="2000" dirty="0" smtClean="0"/>
              <a:t>el Distribuidor </a:t>
            </a:r>
            <a:r>
              <a:rPr lang="es-MX" sz="2000" dirty="0"/>
              <a:t>o</a:t>
            </a:r>
            <a:r>
              <a:rPr lang="es-MX" sz="2000" dirty="0" smtClean="0"/>
              <a:t> ABA </a:t>
            </a:r>
            <a:r>
              <a:rPr lang="es-MX" sz="2000" dirty="0"/>
              <a:t>realiza con sus clientes al comercializar los productos que compró a </a:t>
            </a:r>
            <a:r>
              <a:rPr lang="es-MX" sz="2000" dirty="0" smtClean="0"/>
              <a:t>ATTITUDE. </a:t>
            </a:r>
          </a:p>
          <a:p>
            <a:pPr algn="just"/>
            <a:endParaRPr lang="es-MX" sz="2000" dirty="0" smtClean="0"/>
          </a:p>
          <a:p>
            <a:pPr algn="just"/>
            <a:r>
              <a:rPr lang="es-MX" sz="2000" b="1" dirty="0" smtClean="0"/>
              <a:t>PRECIO CATALOGO O PRECIO DE LISTA</a:t>
            </a:r>
            <a:r>
              <a:rPr lang="es-MX" sz="2000" dirty="0" smtClean="0"/>
              <a:t> Es </a:t>
            </a:r>
            <a:r>
              <a:rPr lang="es-MX" sz="2000" dirty="0"/>
              <a:t>el valor de los productos establecidos en el </a:t>
            </a:r>
            <a:r>
              <a:rPr lang="es-MX" sz="2000" dirty="0" smtClean="0"/>
              <a:t>Catálogo ATTITUDE </a:t>
            </a:r>
            <a:r>
              <a:rPr lang="es-MX" sz="2000" dirty="0"/>
              <a:t>como precio de reventa a los clientes del </a:t>
            </a:r>
            <a:r>
              <a:rPr lang="es-MX" sz="2000" dirty="0" smtClean="0"/>
              <a:t>Distribuidor o ABA. </a:t>
            </a:r>
            <a:r>
              <a:rPr lang="es-MX" sz="2000" dirty="0"/>
              <a:t>El Precio Catálogo </a:t>
            </a:r>
            <a:r>
              <a:rPr lang="es-MX" sz="2000" dirty="0" smtClean="0"/>
              <a:t>o de lista ya </a:t>
            </a:r>
            <a:r>
              <a:rPr lang="es-MX" sz="2000" dirty="0"/>
              <a:t>incluye el I.V.A. y el Cargo por </a:t>
            </a:r>
            <a:r>
              <a:rPr lang="es-MX" sz="2000" dirty="0" smtClean="0"/>
              <a:t>manejo.</a:t>
            </a:r>
          </a:p>
          <a:p>
            <a:pPr algn="just"/>
            <a:endParaRPr lang="es-MX" sz="2000" dirty="0"/>
          </a:p>
          <a:p>
            <a:pPr algn="just"/>
            <a:r>
              <a:rPr lang="es-MX" sz="2000" b="1" dirty="0" smtClean="0"/>
              <a:t>PRECIO DISTRIBUIDOR O ABA</a:t>
            </a:r>
            <a:r>
              <a:rPr lang="es-MX" sz="2000" dirty="0" smtClean="0"/>
              <a:t> Es el precio al que compra el Distribuidor o ABA a ATTITUDE y que es con un descuento del 40% del precio catálogo o de lista ATTITUDE.</a:t>
            </a:r>
          </a:p>
          <a:p>
            <a:pPr algn="just"/>
            <a:r>
              <a:rPr lang="es-MX" sz="2000" dirty="0" smtClean="0"/>
              <a:t> </a:t>
            </a:r>
          </a:p>
          <a:p>
            <a:pPr algn="just"/>
            <a:r>
              <a:rPr lang="es-MX" sz="2000" b="1" dirty="0" smtClean="0"/>
              <a:t>PRECIO </a:t>
            </a:r>
            <a:r>
              <a:rPr lang="es-MX" sz="2000" b="1" dirty="0"/>
              <a:t>CLIENTE VIP</a:t>
            </a:r>
            <a:r>
              <a:rPr lang="es-MX" sz="2000" dirty="0"/>
              <a:t> Es el Precio al que compra la persona </a:t>
            </a:r>
            <a:r>
              <a:rPr lang="es-MX" sz="2000" dirty="0" smtClean="0"/>
              <a:t>clienta del Distribuidor o ABA realizada directamente </a:t>
            </a:r>
            <a:r>
              <a:rPr lang="es-MX" sz="2000" dirty="0"/>
              <a:t>en la página web personal del Distribuidor o </a:t>
            </a:r>
            <a:r>
              <a:rPr lang="es-MX" sz="2000" dirty="0" smtClean="0"/>
              <a:t>ABA. Este precio cuenta con un </a:t>
            </a:r>
            <a:r>
              <a:rPr lang="es-MX" sz="2000" dirty="0"/>
              <a:t>descuento del 20% del precio </a:t>
            </a:r>
            <a:r>
              <a:rPr lang="es-MX" sz="2000" dirty="0" smtClean="0"/>
              <a:t>catálogo </a:t>
            </a:r>
            <a:r>
              <a:rPr lang="es-MX" sz="2000" dirty="0"/>
              <a:t>o de lista ATTITUDE. El </a:t>
            </a:r>
            <a:r>
              <a:rPr lang="es-MX" sz="2000" dirty="0" smtClean="0"/>
              <a:t>porcentaje y el </a:t>
            </a:r>
            <a:r>
              <a:rPr lang="es-MX" sz="2000" dirty="0"/>
              <a:t>monto para </a:t>
            </a:r>
            <a:r>
              <a:rPr lang="es-MX" sz="2000" dirty="0" smtClean="0"/>
              <a:t>tener </a:t>
            </a:r>
            <a:r>
              <a:rPr lang="es-MX" sz="2000" dirty="0"/>
              <a:t>dicho descuento puede </a:t>
            </a:r>
            <a:r>
              <a:rPr lang="es-MX" sz="2000" dirty="0" smtClean="0"/>
              <a:t>varia </a:t>
            </a:r>
            <a:r>
              <a:rPr lang="es-MX" sz="2000" dirty="0"/>
              <a:t>sin previo aviso.</a:t>
            </a:r>
          </a:p>
          <a:p>
            <a:pPr algn="just"/>
            <a:endParaRPr lang="es-MX" sz="2000" dirty="0"/>
          </a:p>
          <a:p>
            <a:pPr algn="just"/>
            <a:r>
              <a:rPr lang="es-MX" sz="2000" b="1" dirty="0" smtClean="0"/>
              <a:t>CARGO </a:t>
            </a:r>
            <a:r>
              <a:rPr lang="es-MX" sz="2000" b="1" dirty="0"/>
              <a:t>POR </a:t>
            </a:r>
            <a:r>
              <a:rPr lang="es-MX" sz="2000" b="1" dirty="0" smtClean="0"/>
              <a:t>ENVÍO</a:t>
            </a:r>
            <a:r>
              <a:rPr lang="es-MX" sz="2000" dirty="0" smtClean="0"/>
              <a:t> </a:t>
            </a:r>
            <a:r>
              <a:rPr lang="es-MX" sz="2000" dirty="0"/>
              <a:t>Es la tarifa que se cobra para cubrir los gastos del envío de productos ATTIUDE. </a:t>
            </a:r>
          </a:p>
        </p:txBody>
      </p:sp>
    </p:spTree>
    <p:extLst>
      <p:ext uri="{BB962C8B-B14F-4D97-AF65-F5344CB8AC3E}">
        <p14:creationId xmlns:p14="http://schemas.microsoft.com/office/powerpoint/2010/main" val="7687560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 y="-12700"/>
            <a:ext cx="12192001" cy="6858000"/>
          </a:xfrm>
          <a:prstGeom prst="rect">
            <a:avLst/>
          </a:prstGeom>
        </p:spPr>
      </p:pic>
      <p:sp>
        <p:nvSpPr>
          <p:cNvPr id="9" name="Rectángulo 8"/>
          <p:cNvSpPr/>
          <p:nvPr/>
        </p:nvSpPr>
        <p:spPr>
          <a:xfrm>
            <a:off x="278669" y="199500"/>
            <a:ext cx="11634656" cy="6247864"/>
          </a:xfrm>
          <a:prstGeom prst="rect">
            <a:avLst/>
          </a:prstGeom>
        </p:spPr>
        <p:txBody>
          <a:bodyPr wrap="square">
            <a:spAutoFit/>
          </a:bodyPr>
          <a:lstStyle/>
          <a:p>
            <a:pPr algn="just"/>
            <a:r>
              <a:rPr lang="es-MX" sz="2000" b="1" dirty="0" smtClean="0"/>
              <a:t>VOLUMEN DE COMPRA PERSONAL</a:t>
            </a:r>
            <a:r>
              <a:rPr lang="es-MX" sz="2000" dirty="0" smtClean="0"/>
              <a:t> Es la cantidad en dinero que realiza el Distribuidor o ABA en compras de productos a ATTITUDE durante el periodo calendario de calificación.</a:t>
            </a:r>
          </a:p>
          <a:p>
            <a:pPr algn="just"/>
            <a:endParaRPr lang="es-MX" sz="2000" dirty="0"/>
          </a:p>
          <a:p>
            <a:pPr algn="just"/>
            <a:r>
              <a:rPr lang="es-MX" sz="2000" b="1" dirty="0" smtClean="0"/>
              <a:t>VOLUMEN DE GRUPO O </a:t>
            </a:r>
            <a:r>
              <a:rPr lang="es-MX" sz="2000" b="1" dirty="0"/>
              <a:t>RED</a:t>
            </a:r>
            <a:r>
              <a:rPr lang="es-MX" sz="2000" dirty="0"/>
              <a:t> Es la cantidad en </a:t>
            </a:r>
            <a:r>
              <a:rPr lang="es-MX" sz="2000" dirty="0" smtClean="0"/>
              <a:t>dinero en compras de productos a ATTITUDE que realizan en conjunto todos los Distribuidores o </a:t>
            </a:r>
            <a:r>
              <a:rPr lang="es-MX" sz="2000" dirty="0" err="1" smtClean="0"/>
              <a:t>ABA´s</a:t>
            </a:r>
            <a:r>
              <a:rPr lang="es-MX" sz="2000" dirty="0" smtClean="0"/>
              <a:t> que integran la red de distribución del </a:t>
            </a:r>
            <a:r>
              <a:rPr lang="es-MX" sz="2000" dirty="0"/>
              <a:t>Distribuidor </a:t>
            </a:r>
            <a:r>
              <a:rPr lang="es-MX" sz="2000" dirty="0" smtClean="0"/>
              <a:t>o </a:t>
            </a:r>
            <a:r>
              <a:rPr lang="es-MX" sz="2000" dirty="0"/>
              <a:t>ABA durante el periodo calendario de </a:t>
            </a:r>
            <a:r>
              <a:rPr lang="es-MX" sz="2000" dirty="0" smtClean="0"/>
              <a:t>calificación.</a:t>
            </a:r>
          </a:p>
          <a:p>
            <a:pPr algn="just"/>
            <a:endParaRPr lang="es-MX" sz="2000" dirty="0"/>
          </a:p>
          <a:p>
            <a:pPr algn="just"/>
            <a:r>
              <a:rPr lang="es-MX" sz="2000" b="1" dirty="0"/>
              <a:t>PERIDODO CALENDARIO DE CALIFICACIÓN</a:t>
            </a:r>
            <a:r>
              <a:rPr lang="es-MX" sz="2000" dirty="0"/>
              <a:t> Es el periodo que comprende desde el día </a:t>
            </a:r>
            <a:r>
              <a:rPr lang="es-MX" sz="2000" dirty="0" smtClean="0"/>
              <a:t>primero al </a:t>
            </a:r>
            <a:r>
              <a:rPr lang="es-MX" sz="2000" dirty="0"/>
              <a:t>día último </a:t>
            </a:r>
            <a:r>
              <a:rPr lang="es-MX" sz="2000" dirty="0" smtClean="0"/>
              <a:t>de </a:t>
            </a:r>
            <a:r>
              <a:rPr lang="es-MX" sz="2000" dirty="0"/>
              <a:t>cada mes del año para alcanzar </a:t>
            </a:r>
            <a:r>
              <a:rPr lang="es-MX" sz="2000" dirty="0" smtClean="0"/>
              <a:t>pago de Bonos de incentivos.</a:t>
            </a:r>
            <a:endParaRPr lang="es-MX" sz="2000" dirty="0"/>
          </a:p>
          <a:p>
            <a:pPr algn="just"/>
            <a:endParaRPr lang="es-MX" sz="2000" dirty="0" smtClean="0"/>
          </a:p>
          <a:p>
            <a:pPr algn="just"/>
            <a:r>
              <a:rPr lang="es-MX" sz="2000" b="1" dirty="0" smtClean="0"/>
              <a:t>3) PUNTOS</a:t>
            </a:r>
          </a:p>
          <a:p>
            <a:pPr algn="just"/>
            <a:endParaRPr lang="es-MX" sz="2000" dirty="0"/>
          </a:p>
          <a:p>
            <a:pPr algn="just"/>
            <a:r>
              <a:rPr lang="es-MX" sz="2000" b="1" dirty="0" smtClean="0"/>
              <a:t>PUNTOS COMISIONABLES</a:t>
            </a:r>
            <a:r>
              <a:rPr lang="es-MX" sz="2000" dirty="0" smtClean="0"/>
              <a:t> Es la cantidad de puntos que tiene cada uno de los productos ATTITUDE para determinar el valor que tiene éste para el cálculo de Bonos de incentivos.</a:t>
            </a:r>
          </a:p>
          <a:p>
            <a:pPr algn="just"/>
            <a:endParaRPr lang="es-MX" sz="2000" dirty="0" smtClean="0"/>
          </a:p>
          <a:p>
            <a:pPr algn="just"/>
            <a:r>
              <a:rPr lang="es-MX" sz="2000" b="1" dirty="0"/>
              <a:t>PUNTOS PERSONALES</a:t>
            </a:r>
            <a:r>
              <a:rPr lang="es-MX" sz="2000" dirty="0"/>
              <a:t> Es la totalidad de </a:t>
            </a:r>
            <a:r>
              <a:rPr lang="es-MX" sz="2000" dirty="0" smtClean="0"/>
              <a:t>PC </a:t>
            </a:r>
            <a:r>
              <a:rPr lang="es-MX" sz="2000" dirty="0"/>
              <a:t>(Puntos </a:t>
            </a:r>
            <a:r>
              <a:rPr lang="es-MX" sz="2000" dirty="0" err="1" smtClean="0"/>
              <a:t>Comisionables</a:t>
            </a:r>
            <a:r>
              <a:rPr lang="es-MX" sz="2000" dirty="0" smtClean="0"/>
              <a:t>) </a:t>
            </a:r>
            <a:r>
              <a:rPr lang="es-MX" sz="2000" dirty="0"/>
              <a:t>adquiridos en productos a </a:t>
            </a:r>
            <a:r>
              <a:rPr lang="es-MX" sz="2000" dirty="0" err="1"/>
              <a:t>Attitude</a:t>
            </a:r>
            <a:r>
              <a:rPr lang="es-MX" sz="2000" dirty="0"/>
              <a:t> por el Distribuidor o ABA en un Periodo Calendario. Esta información aparece en la factura de cada compra.</a:t>
            </a:r>
          </a:p>
          <a:p>
            <a:pPr algn="just"/>
            <a:endParaRPr lang="es-MX" sz="2000" dirty="0"/>
          </a:p>
          <a:p>
            <a:pPr algn="just"/>
            <a:r>
              <a:rPr lang="es-MX" sz="2000" b="1" dirty="0"/>
              <a:t>PUNTOS DE GRUPO </a:t>
            </a:r>
            <a:r>
              <a:rPr lang="es-MX" sz="2000" b="1" dirty="0" smtClean="0"/>
              <a:t>O RED</a:t>
            </a:r>
            <a:r>
              <a:rPr lang="es-MX" sz="2000" dirty="0" smtClean="0"/>
              <a:t> Es </a:t>
            </a:r>
            <a:r>
              <a:rPr lang="es-MX" sz="2000" dirty="0"/>
              <a:t>la totalidad de </a:t>
            </a:r>
            <a:r>
              <a:rPr lang="es-MX" sz="2000" dirty="0" smtClean="0"/>
              <a:t>PC </a:t>
            </a:r>
            <a:r>
              <a:rPr lang="es-MX" sz="2000" dirty="0"/>
              <a:t>(Puntos </a:t>
            </a:r>
            <a:r>
              <a:rPr lang="es-MX" sz="2000" dirty="0" err="1" smtClean="0"/>
              <a:t>Comisionables</a:t>
            </a:r>
            <a:r>
              <a:rPr lang="es-MX" sz="2000" dirty="0" smtClean="0"/>
              <a:t>) </a:t>
            </a:r>
            <a:r>
              <a:rPr lang="es-MX" sz="2000" dirty="0"/>
              <a:t>acumulados en un </a:t>
            </a:r>
            <a:r>
              <a:rPr lang="es-MX" sz="2000" dirty="0" smtClean="0"/>
              <a:t>periodo </a:t>
            </a:r>
            <a:r>
              <a:rPr lang="es-MX" sz="2000" dirty="0"/>
              <a:t>c</a:t>
            </a:r>
            <a:r>
              <a:rPr lang="es-MX" sz="2000" dirty="0" smtClean="0"/>
              <a:t>alendario </a:t>
            </a:r>
            <a:r>
              <a:rPr lang="es-MX" sz="2000" dirty="0"/>
              <a:t>por los Distribuidores Independientes en Línea Descendente de la Red </a:t>
            </a:r>
            <a:r>
              <a:rPr lang="es-MX" sz="2000" dirty="0" smtClean="0"/>
              <a:t>personal del Distribuidor o ABA.</a:t>
            </a:r>
            <a:endParaRPr lang="es-MX" sz="2000" dirty="0"/>
          </a:p>
        </p:txBody>
      </p:sp>
    </p:spTree>
    <p:extLst>
      <p:ext uri="{BB962C8B-B14F-4D97-AF65-F5344CB8AC3E}">
        <p14:creationId xmlns:p14="http://schemas.microsoft.com/office/powerpoint/2010/main" val="33681783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 y="0"/>
            <a:ext cx="12192001" cy="6858000"/>
          </a:xfrm>
          <a:prstGeom prst="rect">
            <a:avLst/>
          </a:prstGeom>
        </p:spPr>
      </p:pic>
      <p:sp>
        <p:nvSpPr>
          <p:cNvPr id="3" name="Rectángulo 2"/>
          <p:cNvSpPr/>
          <p:nvPr/>
        </p:nvSpPr>
        <p:spPr>
          <a:xfrm>
            <a:off x="246011" y="111592"/>
            <a:ext cx="11673845" cy="2862322"/>
          </a:xfrm>
          <a:prstGeom prst="rect">
            <a:avLst/>
          </a:prstGeom>
        </p:spPr>
        <p:txBody>
          <a:bodyPr wrap="square">
            <a:spAutoFit/>
          </a:bodyPr>
          <a:lstStyle/>
          <a:p>
            <a:pPr algn="just"/>
            <a:r>
              <a:rPr lang="es-MX" sz="2000" b="1" dirty="0" smtClean="0"/>
              <a:t>4) RED PERSONAL DEL </a:t>
            </a:r>
            <a:r>
              <a:rPr lang="es-MX" sz="2000" b="1" dirty="0"/>
              <a:t>DISTRIBUIDOR MERCANTIL INDEPENDIENTE </a:t>
            </a:r>
            <a:endParaRPr lang="es-MX" sz="2000" b="1" dirty="0" smtClean="0"/>
          </a:p>
          <a:p>
            <a:pPr algn="just"/>
            <a:endParaRPr lang="es-MX" sz="2000" b="1" dirty="0"/>
          </a:p>
          <a:p>
            <a:pPr algn="just"/>
            <a:r>
              <a:rPr lang="es-MX" sz="2000" b="1" dirty="0"/>
              <a:t>AUSPICIADOR</a:t>
            </a:r>
            <a:r>
              <a:rPr lang="es-MX" sz="2000" dirty="0"/>
              <a:t> Es el </a:t>
            </a:r>
            <a:r>
              <a:rPr lang="es-MX" sz="2000" dirty="0" smtClean="0"/>
              <a:t>Distribuidor o ABA </a:t>
            </a:r>
            <a:r>
              <a:rPr lang="es-MX" sz="2000" dirty="0"/>
              <a:t>que, sin que implique pago alguno, presenta libremente a </a:t>
            </a:r>
            <a:r>
              <a:rPr lang="es-MX" sz="2000" dirty="0" smtClean="0"/>
              <a:t>ATTITUDE </a:t>
            </a:r>
            <a:r>
              <a:rPr lang="es-MX" sz="2000" dirty="0"/>
              <a:t>a otra persona interesada en comprar, consumir y/o distribuir de forma independiente los productos </a:t>
            </a:r>
            <a:r>
              <a:rPr lang="es-MX" sz="2000" dirty="0" smtClean="0"/>
              <a:t>ATTITUDE. </a:t>
            </a:r>
            <a:r>
              <a:rPr lang="es-MX" sz="2000" dirty="0"/>
              <a:t>El interesado a su vez, </a:t>
            </a:r>
            <a:r>
              <a:rPr lang="es-MX" sz="2000" dirty="0" smtClean="0"/>
              <a:t>se afilia con su </a:t>
            </a:r>
            <a:r>
              <a:rPr lang="es-MX" sz="2000" dirty="0"/>
              <a:t>Solicitud de Contrato de Distribución Mercantil para convertirse en Distribuidor Independiente </a:t>
            </a:r>
            <a:r>
              <a:rPr lang="es-MX" sz="2000" dirty="0" smtClean="0"/>
              <a:t>o ABA.</a:t>
            </a:r>
          </a:p>
          <a:p>
            <a:pPr algn="just"/>
            <a:endParaRPr lang="es-MX" sz="2000" dirty="0"/>
          </a:p>
          <a:p>
            <a:pPr algn="just"/>
            <a:r>
              <a:rPr lang="es-MX" sz="2000" b="1" dirty="0"/>
              <a:t>LÍNEA DESCENDENTE O RED </a:t>
            </a:r>
            <a:r>
              <a:rPr lang="es-MX" sz="2000" b="1" dirty="0" smtClean="0"/>
              <a:t>PERSONAL</a:t>
            </a:r>
            <a:r>
              <a:rPr lang="es-MX" sz="2000" dirty="0" smtClean="0"/>
              <a:t> </a:t>
            </a:r>
            <a:r>
              <a:rPr lang="es-MX" sz="2000" dirty="0"/>
              <a:t>Es la organización que un </a:t>
            </a:r>
            <a:r>
              <a:rPr lang="es-MX" sz="2000" dirty="0" smtClean="0"/>
              <a:t>Distribuidor o ABA construye </a:t>
            </a:r>
            <a:r>
              <a:rPr lang="es-MX" sz="2000" dirty="0"/>
              <a:t>con los Distribuidores que presenta a </a:t>
            </a:r>
            <a:r>
              <a:rPr lang="es-MX" sz="2000" dirty="0" smtClean="0"/>
              <a:t>ATTITUDE, </a:t>
            </a:r>
            <a:r>
              <a:rPr lang="es-MX" sz="2000" dirty="0"/>
              <a:t>los que éstos presenten </a:t>
            </a:r>
            <a:r>
              <a:rPr lang="es-MX" sz="2000" dirty="0" smtClean="0"/>
              <a:t>a ATTITUDE y </a:t>
            </a:r>
            <a:r>
              <a:rPr lang="es-MX" sz="2000" dirty="0"/>
              <a:t>así sucesivamente.</a:t>
            </a:r>
          </a:p>
        </p:txBody>
      </p:sp>
      <p:pic>
        <p:nvPicPr>
          <p:cNvPr id="7" name="Imagen 6"/>
          <p:cNvPicPr>
            <a:picLocks noChangeAspect="1"/>
          </p:cNvPicPr>
          <p:nvPr/>
        </p:nvPicPr>
        <p:blipFill>
          <a:blip r:embed="rId3"/>
          <a:stretch>
            <a:fillRect/>
          </a:stretch>
        </p:blipFill>
        <p:spPr>
          <a:xfrm>
            <a:off x="415835" y="3094192"/>
            <a:ext cx="6209130" cy="3505781"/>
          </a:xfrm>
          <a:prstGeom prst="rect">
            <a:avLst/>
          </a:prstGeom>
        </p:spPr>
      </p:pic>
      <p:sp>
        <p:nvSpPr>
          <p:cNvPr id="6" name="Rectángulo 5"/>
          <p:cNvSpPr/>
          <p:nvPr/>
        </p:nvSpPr>
        <p:spPr>
          <a:xfrm>
            <a:off x="3171429" y="3353469"/>
            <a:ext cx="3453536" cy="830997"/>
          </a:xfrm>
          <a:prstGeom prst="rect">
            <a:avLst/>
          </a:prstGeom>
        </p:spPr>
        <p:txBody>
          <a:bodyPr wrap="square">
            <a:spAutoFit/>
          </a:bodyPr>
          <a:lstStyle/>
          <a:p>
            <a:pPr algn="just"/>
            <a:r>
              <a:rPr lang="es-MX" sz="2400" b="1" dirty="0" smtClean="0"/>
              <a:t>YO</a:t>
            </a:r>
          </a:p>
          <a:p>
            <a:pPr algn="just"/>
            <a:r>
              <a:rPr lang="es-MX" sz="2400" b="1" dirty="0" smtClean="0"/>
              <a:t>AUSPICIADOR DE:</a:t>
            </a:r>
          </a:p>
        </p:txBody>
      </p:sp>
      <p:sp>
        <p:nvSpPr>
          <p:cNvPr id="9" name="Rectángulo 8"/>
          <p:cNvSpPr/>
          <p:nvPr/>
        </p:nvSpPr>
        <p:spPr>
          <a:xfrm>
            <a:off x="689640" y="5987590"/>
            <a:ext cx="3964308" cy="461665"/>
          </a:xfrm>
          <a:prstGeom prst="rect">
            <a:avLst/>
          </a:prstGeom>
        </p:spPr>
        <p:txBody>
          <a:bodyPr wrap="square">
            <a:spAutoFit/>
          </a:bodyPr>
          <a:lstStyle/>
          <a:p>
            <a:pPr algn="just"/>
            <a:r>
              <a:rPr lang="es-MX" sz="2400" b="1" dirty="0" smtClean="0"/>
              <a:t>A   B   C   D   E    F   G   H    I</a:t>
            </a:r>
          </a:p>
        </p:txBody>
      </p:sp>
      <p:sp>
        <p:nvSpPr>
          <p:cNvPr id="10" name="Rectángulo 9"/>
          <p:cNvSpPr/>
          <p:nvPr/>
        </p:nvSpPr>
        <p:spPr>
          <a:xfrm>
            <a:off x="4026097" y="4773766"/>
            <a:ext cx="2608137" cy="830997"/>
          </a:xfrm>
          <a:prstGeom prst="rect">
            <a:avLst/>
          </a:prstGeom>
        </p:spPr>
        <p:txBody>
          <a:bodyPr wrap="square">
            <a:spAutoFit/>
          </a:bodyPr>
          <a:lstStyle/>
          <a:p>
            <a:pPr algn="ctr"/>
            <a:r>
              <a:rPr lang="es-MX" sz="2400" b="1" dirty="0" smtClean="0"/>
              <a:t>LÍNEA</a:t>
            </a:r>
          </a:p>
          <a:p>
            <a:pPr algn="ctr"/>
            <a:r>
              <a:rPr lang="es-MX" sz="2400" b="1" dirty="0" smtClean="0"/>
              <a:t> DESCENDIENTE </a:t>
            </a:r>
          </a:p>
        </p:txBody>
      </p:sp>
      <p:sp>
        <p:nvSpPr>
          <p:cNvPr id="11" name="Rectángulo 10"/>
          <p:cNvSpPr/>
          <p:nvPr/>
        </p:nvSpPr>
        <p:spPr>
          <a:xfrm>
            <a:off x="6704135" y="3992851"/>
            <a:ext cx="5215721" cy="1323439"/>
          </a:xfrm>
          <a:prstGeom prst="rect">
            <a:avLst/>
          </a:prstGeom>
        </p:spPr>
        <p:txBody>
          <a:bodyPr wrap="square">
            <a:spAutoFit/>
          </a:bodyPr>
          <a:lstStyle/>
          <a:p>
            <a:pPr algn="just"/>
            <a:r>
              <a:rPr lang="es-MX" sz="2000" b="1" dirty="0" smtClean="0"/>
              <a:t>RED </a:t>
            </a:r>
            <a:r>
              <a:rPr lang="es-MX" sz="2000" b="1" dirty="0"/>
              <a:t>PERSONAL DEL DISTRIBUIDOR </a:t>
            </a:r>
            <a:r>
              <a:rPr lang="es-MX" sz="2000" b="1" dirty="0" smtClean="0"/>
              <a:t>O RED PERSONAL DE LA ABA</a:t>
            </a:r>
            <a:r>
              <a:rPr lang="es-MX" sz="2000" dirty="0" smtClean="0"/>
              <a:t>, Son </a:t>
            </a:r>
            <a:r>
              <a:rPr lang="es-MX" sz="2000" dirty="0"/>
              <a:t>todos sus Distribuidores de líneas descendentes </a:t>
            </a:r>
            <a:r>
              <a:rPr lang="es-MX" sz="2000" dirty="0" smtClean="0"/>
              <a:t>que integren su red de distribución. </a:t>
            </a:r>
            <a:endParaRPr lang="es-MX" sz="2000" dirty="0"/>
          </a:p>
        </p:txBody>
      </p:sp>
    </p:spTree>
    <p:extLst>
      <p:ext uri="{BB962C8B-B14F-4D97-AF65-F5344CB8AC3E}">
        <p14:creationId xmlns:p14="http://schemas.microsoft.com/office/powerpoint/2010/main" val="2011316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 y="-12700"/>
            <a:ext cx="12192001" cy="6858000"/>
          </a:xfrm>
          <a:prstGeom prst="rect">
            <a:avLst/>
          </a:prstGeom>
        </p:spPr>
      </p:pic>
      <p:pic>
        <p:nvPicPr>
          <p:cNvPr id="4" name="Imagen 3"/>
          <p:cNvPicPr>
            <a:picLocks noChangeAspect="1"/>
          </p:cNvPicPr>
          <p:nvPr/>
        </p:nvPicPr>
        <p:blipFill>
          <a:blip r:embed="rId3"/>
          <a:stretch>
            <a:fillRect/>
          </a:stretch>
        </p:blipFill>
        <p:spPr>
          <a:xfrm>
            <a:off x="538162" y="219075"/>
            <a:ext cx="4373579" cy="3425825"/>
          </a:xfrm>
          <a:prstGeom prst="rect">
            <a:avLst/>
          </a:prstGeom>
        </p:spPr>
      </p:pic>
      <p:sp>
        <p:nvSpPr>
          <p:cNvPr id="11" name="Rectángulo 10"/>
          <p:cNvSpPr/>
          <p:nvPr/>
        </p:nvSpPr>
        <p:spPr>
          <a:xfrm>
            <a:off x="1289915" y="2823963"/>
            <a:ext cx="854668" cy="461665"/>
          </a:xfrm>
          <a:prstGeom prst="rect">
            <a:avLst/>
          </a:prstGeom>
        </p:spPr>
        <p:txBody>
          <a:bodyPr wrap="square">
            <a:spAutoFit/>
          </a:bodyPr>
          <a:lstStyle/>
          <a:p>
            <a:pPr algn="just"/>
            <a:r>
              <a:rPr lang="es-MX" sz="2400" b="1" dirty="0" smtClean="0"/>
              <a:t>YO</a:t>
            </a:r>
          </a:p>
        </p:txBody>
      </p:sp>
      <p:sp>
        <p:nvSpPr>
          <p:cNvPr id="12" name="Rectángulo 11"/>
          <p:cNvSpPr/>
          <p:nvPr/>
        </p:nvSpPr>
        <p:spPr>
          <a:xfrm>
            <a:off x="2284283" y="2707560"/>
            <a:ext cx="2608137" cy="830997"/>
          </a:xfrm>
          <a:prstGeom prst="rect">
            <a:avLst/>
          </a:prstGeom>
        </p:spPr>
        <p:txBody>
          <a:bodyPr wrap="square">
            <a:spAutoFit/>
          </a:bodyPr>
          <a:lstStyle/>
          <a:p>
            <a:pPr algn="ctr"/>
            <a:r>
              <a:rPr lang="es-MX" sz="2400" b="1" dirty="0" smtClean="0"/>
              <a:t>LÍNEA</a:t>
            </a:r>
          </a:p>
          <a:p>
            <a:pPr algn="ctr"/>
            <a:r>
              <a:rPr lang="es-MX" sz="2400" b="1" dirty="0" smtClean="0"/>
              <a:t> ASCENDIENTE </a:t>
            </a:r>
          </a:p>
        </p:txBody>
      </p:sp>
      <p:sp>
        <p:nvSpPr>
          <p:cNvPr id="13" name="Rectángulo 12"/>
          <p:cNvSpPr/>
          <p:nvPr/>
        </p:nvSpPr>
        <p:spPr>
          <a:xfrm>
            <a:off x="1721714" y="1693663"/>
            <a:ext cx="2012085" cy="830997"/>
          </a:xfrm>
          <a:prstGeom prst="rect">
            <a:avLst/>
          </a:prstGeom>
        </p:spPr>
        <p:txBody>
          <a:bodyPr wrap="square">
            <a:spAutoFit/>
          </a:bodyPr>
          <a:lstStyle/>
          <a:p>
            <a:pPr algn="just"/>
            <a:r>
              <a:rPr lang="es-MX" sz="2400" b="1" dirty="0" smtClean="0"/>
              <a:t>MI AUSPICIADOR</a:t>
            </a:r>
          </a:p>
        </p:txBody>
      </p:sp>
      <p:sp>
        <p:nvSpPr>
          <p:cNvPr id="14" name="Rectángulo 13"/>
          <p:cNvSpPr/>
          <p:nvPr/>
        </p:nvSpPr>
        <p:spPr>
          <a:xfrm>
            <a:off x="2255114" y="563363"/>
            <a:ext cx="2012085" cy="830997"/>
          </a:xfrm>
          <a:prstGeom prst="rect">
            <a:avLst/>
          </a:prstGeom>
        </p:spPr>
        <p:txBody>
          <a:bodyPr wrap="square">
            <a:spAutoFit/>
          </a:bodyPr>
          <a:lstStyle/>
          <a:p>
            <a:pPr algn="just"/>
            <a:r>
              <a:rPr lang="es-MX" sz="2400" b="1" dirty="0" smtClean="0"/>
              <a:t>SU AUSPICIADOR</a:t>
            </a:r>
          </a:p>
        </p:txBody>
      </p:sp>
      <p:sp>
        <p:nvSpPr>
          <p:cNvPr id="5" name="Rectángulo 4"/>
          <p:cNvSpPr/>
          <p:nvPr/>
        </p:nvSpPr>
        <p:spPr>
          <a:xfrm>
            <a:off x="5156200" y="1137335"/>
            <a:ext cx="6578600" cy="1323439"/>
          </a:xfrm>
          <a:prstGeom prst="rect">
            <a:avLst/>
          </a:prstGeom>
        </p:spPr>
        <p:txBody>
          <a:bodyPr wrap="square">
            <a:spAutoFit/>
          </a:bodyPr>
          <a:lstStyle/>
          <a:p>
            <a:pPr algn="just"/>
            <a:r>
              <a:rPr lang="es-MX" sz="2000" dirty="0"/>
              <a:t>LÍNEA </a:t>
            </a:r>
            <a:r>
              <a:rPr lang="es-MX" sz="2000" dirty="0" smtClean="0"/>
              <a:t>ASCENDENTE</a:t>
            </a:r>
          </a:p>
          <a:p>
            <a:pPr algn="just"/>
            <a:endParaRPr lang="es-MX" sz="2000" dirty="0" smtClean="0"/>
          </a:p>
          <a:p>
            <a:pPr algn="just"/>
            <a:r>
              <a:rPr lang="es-MX" sz="2000" dirty="0" smtClean="0"/>
              <a:t>Es </a:t>
            </a:r>
            <a:r>
              <a:rPr lang="es-MX" sz="2000" dirty="0"/>
              <a:t>la línea constituida por </a:t>
            </a:r>
            <a:r>
              <a:rPr lang="es-MX" sz="2000" dirty="0" smtClean="0"/>
              <a:t>el Auspiciador del Distribuidor o ABA, Auspiciador de su auspiciador, </a:t>
            </a:r>
            <a:r>
              <a:rPr lang="es-MX" sz="2000" dirty="0"/>
              <a:t>y así sucesivamente. </a:t>
            </a:r>
          </a:p>
        </p:txBody>
      </p:sp>
      <p:sp>
        <p:nvSpPr>
          <p:cNvPr id="15" name="Rectángulo 14"/>
          <p:cNvSpPr/>
          <p:nvPr/>
        </p:nvSpPr>
        <p:spPr>
          <a:xfrm>
            <a:off x="246011" y="3874683"/>
            <a:ext cx="11673845" cy="2554545"/>
          </a:xfrm>
          <a:prstGeom prst="rect">
            <a:avLst/>
          </a:prstGeom>
        </p:spPr>
        <p:txBody>
          <a:bodyPr wrap="square">
            <a:spAutoFit/>
          </a:bodyPr>
          <a:lstStyle/>
          <a:p>
            <a:pPr algn="just"/>
            <a:r>
              <a:rPr lang="es-MX" sz="2000" b="1" dirty="0" smtClean="0"/>
              <a:t>5) PUNTOS</a:t>
            </a:r>
            <a:endParaRPr lang="es-MX" b="1" dirty="0" smtClean="0"/>
          </a:p>
          <a:p>
            <a:pPr algn="just"/>
            <a:endParaRPr lang="es-MX" sz="2000" b="1" dirty="0"/>
          </a:p>
          <a:p>
            <a:pPr algn="just"/>
            <a:r>
              <a:rPr lang="es-MX" sz="2000" b="1" dirty="0" smtClean="0"/>
              <a:t>PUNTOS PERSONALES</a:t>
            </a:r>
            <a:r>
              <a:rPr lang="es-MX" sz="2000" dirty="0" smtClean="0"/>
              <a:t> Es la totalidad de PVC (Puntos por Volumen de Compra) adquiridos en productos a </a:t>
            </a:r>
            <a:r>
              <a:rPr lang="es-MX" sz="2000" dirty="0" err="1" smtClean="0"/>
              <a:t>Attitude</a:t>
            </a:r>
            <a:r>
              <a:rPr lang="es-MX" sz="2000" dirty="0" smtClean="0"/>
              <a:t> por el Distribuidor o ABA </a:t>
            </a:r>
            <a:r>
              <a:rPr lang="es-MX" sz="2000" dirty="0"/>
              <a:t>en un Periodo Calendario. Esta información aparece en la factura de cada compra</a:t>
            </a:r>
            <a:r>
              <a:rPr lang="es-MX" sz="2000" dirty="0" smtClean="0"/>
              <a:t>.</a:t>
            </a:r>
          </a:p>
          <a:p>
            <a:pPr algn="just"/>
            <a:endParaRPr lang="es-MX" sz="2000" dirty="0"/>
          </a:p>
          <a:p>
            <a:pPr algn="just"/>
            <a:r>
              <a:rPr lang="es-MX" sz="2000" b="1" dirty="0"/>
              <a:t>PUNTOS DE GRUPO</a:t>
            </a:r>
            <a:r>
              <a:rPr lang="es-MX" sz="2000" dirty="0"/>
              <a:t> Es la totalidad de PVC </a:t>
            </a:r>
            <a:r>
              <a:rPr lang="es-MX" sz="2000" dirty="0" smtClean="0"/>
              <a:t>(Puntos por </a:t>
            </a:r>
            <a:r>
              <a:rPr lang="es-MX" sz="2000" dirty="0"/>
              <a:t>Volumen de Compra) </a:t>
            </a:r>
            <a:r>
              <a:rPr lang="es-MX" sz="2000" dirty="0" smtClean="0"/>
              <a:t>acumulados </a:t>
            </a:r>
            <a:r>
              <a:rPr lang="es-MX" sz="2000" dirty="0"/>
              <a:t>en un Periodo Calendario por los Distribuidores Independientes </a:t>
            </a:r>
            <a:r>
              <a:rPr lang="es-MX" sz="2000" dirty="0" smtClean="0"/>
              <a:t>en </a:t>
            </a:r>
            <a:r>
              <a:rPr lang="es-MX" sz="2000" dirty="0"/>
              <a:t>Línea Descendente de la Red de </a:t>
            </a:r>
            <a:r>
              <a:rPr lang="es-MX" sz="2000" dirty="0" smtClean="0"/>
              <a:t>Distribución.</a:t>
            </a:r>
            <a:endParaRPr lang="es-MX" sz="2000" dirty="0"/>
          </a:p>
        </p:txBody>
      </p:sp>
    </p:spTree>
    <p:extLst>
      <p:ext uri="{BB962C8B-B14F-4D97-AF65-F5344CB8AC3E}">
        <p14:creationId xmlns:p14="http://schemas.microsoft.com/office/powerpoint/2010/main" val="4206170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 y="-12700"/>
            <a:ext cx="12192001" cy="6858000"/>
          </a:xfrm>
          <a:prstGeom prst="rect">
            <a:avLst/>
          </a:prstGeom>
        </p:spPr>
      </p:pic>
      <p:sp>
        <p:nvSpPr>
          <p:cNvPr id="4" name="Rectángulo 3"/>
          <p:cNvSpPr/>
          <p:nvPr/>
        </p:nvSpPr>
        <p:spPr>
          <a:xfrm>
            <a:off x="384179" y="196284"/>
            <a:ext cx="11634656" cy="6555641"/>
          </a:xfrm>
          <a:prstGeom prst="rect">
            <a:avLst/>
          </a:prstGeom>
        </p:spPr>
        <p:txBody>
          <a:bodyPr wrap="square">
            <a:spAutoFit/>
          </a:bodyPr>
          <a:lstStyle/>
          <a:p>
            <a:pPr algn="just"/>
            <a:r>
              <a:rPr lang="es-MX" sz="2000" b="1" dirty="0" smtClean="0"/>
              <a:t>6) REEMBOLSOS</a:t>
            </a:r>
          </a:p>
          <a:p>
            <a:pPr algn="just"/>
            <a:endParaRPr lang="es-MX" sz="2000" b="1" dirty="0"/>
          </a:p>
          <a:p>
            <a:pPr algn="just"/>
            <a:r>
              <a:rPr lang="es-MX" sz="2000" b="1" dirty="0"/>
              <a:t>REEMBOLSOS</a:t>
            </a:r>
            <a:r>
              <a:rPr lang="es-MX" sz="2000" dirty="0"/>
              <a:t> Es la cantidad que </a:t>
            </a:r>
            <a:r>
              <a:rPr lang="es-MX" sz="2000" dirty="0" smtClean="0"/>
              <a:t>reintegra la empresa al Distribuidor o ABA, </a:t>
            </a:r>
            <a:r>
              <a:rPr lang="es-MX" sz="2000" dirty="0"/>
              <a:t>generada por los Volúmenes de Compra realizados a </a:t>
            </a:r>
            <a:r>
              <a:rPr lang="es-MX" sz="2000" dirty="0" smtClean="0"/>
              <a:t>ATTITUDE </a:t>
            </a:r>
            <a:r>
              <a:rPr lang="es-MX" sz="2000" dirty="0"/>
              <a:t>por sus Líneas Descendentes y calculada, según sea el caso, por Diferenciales por Descuento, Descuentos por Red o Promociones Mercantiles. </a:t>
            </a:r>
          </a:p>
          <a:p>
            <a:pPr algn="just"/>
            <a:r>
              <a:rPr lang="es-MX" sz="2000" dirty="0" smtClean="0"/>
              <a:t> </a:t>
            </a:r>
          </a:p>
          <a:p>
            <a:pPr algn="just"/>
            <a:r>
              <a:rPr lang="es-MX" sz="2000" dirty="0" smtClean="0"/>
              <a:t>Los </a:t>
            </a:r>
            <a:r>
              <a:rPr lang="es-MX" sz="2000" dirty="0"/>
              <a:t>reembolsos pueden ser generados por varias </a:t>
            </a:r>
            <a:r>
              <a:rPr lang="es-MX" sz="2000" dirty="0" smtClean="0"/>
              <a:t>vías como </a:t>
            </a:r>
            <a:r>
              <a:rPr lang="es-MX" sz="2000" dirty="0"/>
              <a:t>se describen a continuación</a:t>
            </a:r>
            <a:r>
              <a:rPr lang="es-MX" sz="2000" dirty="0" smtClean="0"/>
              <a:t>:</a:t>
            </a:r>
          </a:p>
          <a:p>
            <a:pPr algn="just"/>
            <a:endParaRPr lang="es-MX" sz="2000" dirty="0"/>
          </a:p>
          <a:p>
            <a:pPr algn="just"/>
            <a:r>
              <a:rPr lang="es-MX" sz="2000" dirty="0"/>
              <a:t>• </a:t>
            </a:r>
            <a:r>
              <a:rPr lang="es-MX" sz="2000" b="1" dirty="0" smtClean="0"/>
              <a:t>REEMBOLSO POR VENTA A CLIENTES VIP</a:t>
            </a:r>
            <a:r>
              <a:rPr lang="es-MX" sz="2000" dirty="0" smtClean="0"/>
              <a:t> o Diferencias </a:t>
            </a:r>
            <a:r>
              <a:rPr lang="es-MX" sz="2000" dirty="0"/>
              <a:t>por descuento. </a:t>
            </a:r>
            <a:r>
              <a:rPr lang="es-MX" sz="2000" dirty="0" smtClean="0"/>
              <a:t>Consiste en </a:t>
            </a:r>
            <a:r>
              <a:rPr lang="es-MX" sz="2000" dirty="0"/>
              <a:t>la diferencia entre el descuento </a:t>
            </a:r>
            <a:r>
              <a:rPr lang="es-MX" sz="2000" dirty="0" smtClean="0"/>
              <a:t>que del Distribuidor o ABA tiene </a:t>
            </a:r>
            <a:r>
              <a:rPr lang="es-MX" sz="2000" dirty="0"/>
              <a:t>y el descuento </a:t>
            </a:r>
            <a:r>
              <a:rPr lang="es-MX" sz="2000" dirty="0" smtClean="0"/>
              <a:t>que recibe el cliente VIP en  </a:t>
            </a:r>
            <a:r>
              <a:rPr lang="es-MX" sz="2000" dirty="0"/>
              <a:t>las compras realizadas por </a:t>
            </a:r>
            <a:r>
              <a:rPr lang="es-MX" sz="2000" dirty="0" smtClean="0"/>
              <a:t>este último y que son </a:t>
            </a:r>
            <a:r>
              <a:rPr lang="es-MX" sz="2000" dirty="0"/>
              <a:t>calculados sobre el precio </a:t>
            </a:r>
            <a:r>
              <a:rPr lang="es-MX" sz="2000" dirty="0" smtClean="0"/>
              <a:t>catálogo o de lista vigente.  </a:t>
            </a:r>
          </a:p>
          <a:p>
            <a:pPr algn="just"/>
            <a:endParaRPr lang="es-MX" sz="2000" dirty="0"/>
          </a:p>
          <a:p>
            <a:pPr algn="just"/>
            <a:r>
              <a:rPr lang="es-MX" sz="2000" dirty="0"/>
              <a:t>• </a:t>
            </a:r>
            <a:r>
              <a:rPr lang="es-MX" sz="2000" b="1" dirty="0" smtClean="0"/>
              <a:t>BONIFICACIONES POR COMPRAS PERSONALES Y DE RED</a:t>
            </a:r>
            <a:r>
              <a:rPr lang="es-MX" sz="2000" dirty="0" smtClean="0"/>
              <a:t> Reembolso </a:t>
            </a:r>
            <a:r>
              <a:rPr lang="es-MX" sz="2000" dirty="0"/>
              <a:t>otorgado a los Distribuidores </a:t>
            </a:r>
            <a:r>
              <a:rPr lang="es-MX" sz="2000" dirty="0" smtClean="0"/>
              <a:t>o </a:t>
            </a:r>
            <a:r>
              <a:rPr lang="es-MX" sz="2000" dirty="0" err="1" smtClean="0"/>
              <a:t>ABA´s</a:t>
            </a:r>
            <a:r>
              <a:rPr lang="es-MX" sz="2000" dirty="0" smtClean="0"/>
              <a:t> </a:t>
            </a:r>
            <a:r>
              <a:rPr lang="es-MX" sz="2000" dirty="0"/>
              <a:t>que oscila entre el 1% y el </a:t>
            </a:r>
            <a:r>
              <a:rPr lang="es-MX" sz="2000" dirty="0" smtClean="0"/>
              <a:t>38% </a:t>
            </a:r>
            <a:r>
              <a:rPr lang="es-MX" sz="2000" dirty="0"/>
              <a:t>sobre el volumen de compras de sus Distribuidores </a:t>
            </a:r>
            <a:r>
              <a:rPr lang="es-MX" sz="2000" dirty="0" smtClean="0"/>
              <a:t>de </a:t>
            </a:r>
            <a:r>
              <a:rPr lang="es-MX" sz="2000" dirty="0"/>
              <a:t>hasta </a:t>
            </a:r>
            <a:r>
              <a:rPr lang="es-MX" sz="2000" dirty="0" smtClean="0"/>
              <a:t>cuatro generaciones en </a:t>
            </a:r>
            <a:r>
              <a:rPr lang="es-MX" sz="2000" dirty="0"/>
              <a:t>línea descendente </a:t>
            </a:r>
            <a:r>
              <a:rPr lang="es-MX" sz="2000" dirty="0" smtClean="0"/>
              <a:t>y que son calculadas </a:t>
            </a:r>
            <a:r>
              <a:rPr lang="es-MX" sz="2000" dirty="0"/>
              <a:t>sobre </a:t>
            </a:r>
            <a:r>
              <a:rPr lang="es-MX" sz="2000" dirty="0" smtClean="0"/>
              <a:t>los Puntos </a:t>
            </a:r>
            <a:r>
              <a:rPr lang="es-MX" sz="2000" dirty="0" err="1" smtClean="0"/>
              <a:t>Comisionables</a:t>
            </a:r>
            <a:r>
              <a:rPr lang="es-MX" sz="2000" dirty="0" smtClean="0"/>
              <a:t>. </a:t>
            </a:r>
            <a:endParaRPr lang="es-MX" sz="2000" dirty="0"/>
          </a:p>
          <a:p>
            <a:pPr algn="just"/>
            <a:endParaRPr lang="es-MX" sz="2000" dirty="0" smtClean="0"/>
          </a:p>
          <a:p>
            <a:pPr algn="just"/>
            <a:r>
              <a:rPr lang="es-MX" sz="2000" dirty="0" smtClean="0"/>
              <a:t>• </a:t>
            </a:r>
            <a:r>
              <a:rPr lang="es-MX" sz="2000" b="1" dirty="0" smtClean="0"/>
              <a:t>BONOS ADICIONALES DE INCENTIVO</a:t>
            </a:r>
            <a:r>
              <a:rPr lang="es-MX" sz="2000" dirty="0" smtClean="0"/>
              <a:t> Reembolsos otorgados a los Distribuidores o </a:t>
            </a:r>
            <a:r>
              <a:rPr lang="es-MX" sz="2000" dirty="0" err="1" smtClean="0"/>
              <a:t>ABA´s</a:t>
            </a:r>
            <a:r>
              <a:rPr lang="es-MX" sz="2000" dirty="0" smtClean="0"/>
              <a:t> sobre </a:t>
            </a:r>
            <a:r>
              <a:rPr lang="es-MX" sz="2000" dirty="0"/>
              <a:t>el volumen de compras de sus Distribuidores de hasta cuatro generaciones en línea descendente </a:t>
            </a:r>
            <a:r>
              <a:rPr lang="es-MX" sz="2000" dirty="0" smtClean="0"/>
              <a:t>dados como incentivos adicionales que se encuentran especificados y detallados en el plan de mercadotecnia de ATTITUDE </a:t>
            </a:r>
            <a:r>
              <a:rPr lang="es-MX" sz="2000" dirty="0"/>
              <a:t>y que son calculados sobre los Puntos </a:t>
            </a:r>
            <a:r>
              <a:rPr lang="es-MX" sz="2000" dirty="0" err="1"/>
              <a:t>Comisionables</a:t>
            </a:r>
            <a:r>
              <a:rPr lang="es-MX" sz="2000" dirty="0" smtClean="0"/>
              <a:t>.</a:t>
            </a:r>
          </a:p>
          <a:p>
            <a:pPr algn="just"/>
            <a:endParaRPr lang="es-MX" sz="2000" dirty="0" smtClean="0"/>
          </a:p>
        </p:txBody>
      </p:sp>
    </p:spTree>
    <p:extLst>
      <p:ext uri="{BB962C8B-B14F-4D97-AF65-F5344CB8AC3E}">
        <p14:creationId xmlns:p14="http://schemas.microsoft.com/office/powerpoint/2010/main" val="37180810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 y="4233"/>
            <a:ext cx="12192001" cy="6858000"/>
          </a:xfrm>
          <a:prstGeom prst="rect">
            <a:avLst/>
          </a:prstGeom>
        </p:spPr>
      </p:pic>
      <p:sp>
        <p:nvSpPr>
          <p:cNvPr id="10" name="Rectángulo 9"/>
          <p:cNvSpPr/>
          <p:nvPr/>
        </p:nvSpPr>
        <p:spPr>
          <a:xfrm>
            <a:off x="278669" y="3487"/>
            <a:ext cx="11634656" cy="6801862"/>
          </a:xfrm>
          <a:prstGeom prst="rect">
            <a:avLst/>
          </a:prstGeom>
        </p:spPr>
        <p:txBody>
          <a:bodyPr wrap="square">
            <a:spAutoFit/>
          </a:bodyPr>
          <a:lstStyle/>
          <a:p>
            <a:pPr algn="just"/>
            <a:r>
              <a:rPr lang="es-MX" sz="2000" dirty="0"/>
              <a:t>• </a:t>
            </a:r>
            <a:r>
              <a:rPr lang="es-MX" sz="2000" b="1" dirty="0"/>
              <a:t>PROMOCIONES MERCANTILES</a:t>
            </a:r>
            <a:r>
              <a:rPr lang="es-MX" sz="2000" dirty="0"/>
              <a:t> Consiste en un Reembolso único determinado por ATTITUDE en la fecha, términos y bases vigentes, derivado de las diferentes Promociones Mercantiles que ATTITUDE publica periódicamente para todos los Distribuidores </a:t>
            </a:r>
            <a:r>
              <a:rPr lang="es-MX" sz="2000" dirty="0" smtClean="0"/>
              <a:t>o </a:t>
            </a:r>
            <a:r>
              <a:rPr lang="es-MX" sz="2000" dirty="0" err="1" smtClean="0"/>
              <a:t>ABA´s</a:t>
            </a:r>
            <a:r>
              <a:rPr lang="es-MX" sz="2000" dirty="0" smtClean="0"/>
              <a:t>, </a:t>
            </a:r>
            <a:r>
              <a:rPr lang="es-MX" sz="2000" dirty="0"/>
              <a:t>y que se le entrega al que haya participado voluntariamente y cumplido satisfactoriamente con las bases de la Promoción vigente.</a:t>
            </a:r>
          </a:p>
          <a:p>
            <a:pPr algn="just"/>
            <a:endParaRPr lang="es-MX" sz="800" dirty="0" smtClean="0"/>
          </a:p>
          <a:p>
            <a:pPr algn="just"/>
            <a:r>
              <a:rPr lang="es-MX" sz="2000" dirty="0" smtClean="0"/>
              <a:t>Existen distintas categorías o niveles para los reembolsos por compras personales y de línea descendiente o red detalladas a continuación:</a:t>
            </a:r>
          </a:p>
          <a:p>
            <a:pPr algn="just"/>
            <a:endParaRPr lang="es-MX" sz="800" dirty="0"/>
          </a:p>
          <a:p>
            <a:pPr algn="just"/>
            <a:r>
              <a:rPr lang="es-MX" sz="2000" b="1" dirty="0" smtClean="0"/>
              <a:t>1. ASESORA DE BELLEZA UNA ESTRELLA:</a:t>
            </a:r>
            <a:r>
              <a:rPr lang="es-MX" sz="2000" dirty="0" smtClean="0"/>
              <a:t> Es el Distribuidor o ABA que cumple con todos los requisitos que pide ATTITUDE  y que además tiene de uno a cuatro Distribuidores afiliados de manera directa en su primera generación de su línea descendiente, de los que recibe el 15% sobre de los volúmenes de compra de éstos,  calculados sobre los puntos </a:t>
            </a:r>
            <a:r>
              <a:rPr lang="es-MX" sz="2000" dirty="0" err="1" smtClean="0"/>
              <a:t>comisionables</a:t>
            </a:r>
            <a:r>
              <a:rPr lang="es-MX" sz="2000" dirty="0" smtClean="0"/>
              <a:t> realizados.</a:t>
            </a:r>
          </a:p>
          <a:p>
            <a:pPr algn="just"/>
            <a:r>
              <a:rPr lang="es-MX" sz="2000" dirty="0" smtClean="0"/>
              <a:t> </a:t>
            </a:r>
          </a:p>
          <a:p>
            <a:pPr algn="just"/>
            <a:r>
              <a:rPr lang="es-MX" sz="2000" b="1" dirty="0" smtClean="0"/>
              <a:t>2. ASESORA </a:t>
            </a:r>
            <a:r>
              <a:rPr lang="es-MX" sz="2000" b="1" dirty="0"/>
              <a:t>DE BELLEZA </a:t>
            </a:r>
            <a:r>
              <a:rPr lang="es-MX" sz="2000" b="1" dirty="0" smtClean="0"/>
              <a:t>DOS ESTRELLAS:</a:t>
            </a:r>
            <a:r>
              <a:rPr lang="es-MX" sz="2000" dirty="0" smtClean="0"/>
              <a:t> </a:t>
            </a:r>
            <a:r>
              <a:rPr lang="es-MX" sz="2000" dirty="0"/>
              <a:t>Es el Distribuidor </a:t>
            </a:r>
            <a:r>
              <a:rPr lang="es-MX" sz="2000" dirty="0" smtClean="0"/>
              <a:t>o ABA</a:t>
            </a:r>
            <a:r>
              <a:rPr lang="es-MX" sz="2000" dirty="0"/>
              <a:t> que cumple con todos los requisitos que pide ATTITUDE  y que además tiene de </a:t>
            </a:r>
            <a:r>
              <a:rPr lang="es-MX" sz="2000" dirty="0" smtClean="0"/>
              <a:t>cinco </a:t>
            </a:r>
            <a:r>
              <a:rPr lang="es-MX" sz="2000" dirty="0"/>
              <a:t>a </a:t>
            </a:r>
            <a:r>
              <a:rPr lang="es-MX" sz="2000" dirty="0" smtClean="0"/>
              <a:t>ocho </a:t>
            </a:r>
            <a:r>
              <a:rPr lang="es-MX" sz="2000" dirty="0"/>
              <a:t>Distribuidores afiliados de manera directa en su primera generación de </a:t>
            </a:r>
            <a:r>
              <a:rPr lang="es-MX" sz="2000" dirty="0" smtClean="0"/>
              <a:t>su </a:t>
            </a:r>
            <a:r>
              <a:rPr lang="es-MX" sz="2000" dirty="0"/>
              <a:t>línea descendiente y </a:t>
            </a:r>
            <a:r>
              <a:rPr lang="es-MX" sz="2000" dirty="0" smtClean="0"/>
              <a:t>que </a:t>
            </a:r>
            <a:r>
              <a:rPr lang="es-MX" sz="2000" dirty="0"/>
              <a:t>recibe el </a:t>
            </a:r>
            <a:r>
              <a:rPr lang="es-MX" sz="2000" dirty="0" smtClean="0"/>
              <a:t>15% de su primera generación y 10% de su segunda generación sobre </a:t>
            </a:r>
            <a:r>
              <a:rPr lang="es-MX" sz="2000" dirty="0"/>
              <a:t>de los </a:t>
            </a:r>
            <a:r>
              <a:rPr lang="es-MX" sz="2000" dirty="0" smtClean="0"/>
              <a:t>volúmenes </a:t>
            </a:r>
            <a:r>
              <a:rPr lang="es-MX" sz="2000" dirty="0"/>
              <a:t>de compra de </a:t>
            </a:r>
            <a:r>
              <a:rPr lang="es-MX" sz="2000" dirty="0" smtClean="0"/>
              <a:t>éstos,  </a:t>
            </a:r>
            <a:r>
              <a:rPr lang="es-MX" sz="2000" dirty="0"/>
              <a:t>calculados sobre los puntos </a:t>
            </a:r>
            <a:r>
              <a:rPr lang="es-MX" sz="2000" dirty="0" err="1"/>
              <a:t>comisionables</a:t>
            </a:r>
            <a:r>
              <a:rPr lang="es-MX" sz="2000" dirty="0"/>
              <a:t> realizados</a:t>
            </a:r>
            <a:r>
              <a:rPr lang="es-MX" sz="2000" dirty="0" smtClean="0"/>
              <a:t>.</a:t>
            </a:r>
          </a:p>
          <a:p>
            <a:pPr algn="just"/>
            <a:endParaRPr lang="es-MX" sz="2000" dirty="0" smtClean="0"/>
          </a:p>
          <a:p>
            <a:pPr algn="just"/>
            <a:r>
              <a:rPr lang="es-MX" sz="2000" b="1" dirty="0" smtClean="0"/>
              <a:t>3. ASESORA </a:t>
            </a:r>
            <a:r>
              <a:rPr lang="es-MX" sz="2000" b="1" dirty="0"/>
              <a:t>DE BELLEZA </a:t>
            </a:r>
            <a:r>
              <a:rPr lang="es-MX" sz="2000" b="1" dirty="0" smtClean="0"/>
              <a:t>TRES ESTRELLAS:</a:t>
            </a:r>
            <a:r>
              <a:rPr lang="es-MX" sz="2000" dirty="0" smtClean="0"/>
              <a:t> </a:t>
            </a:r>
            <a:r>
              <a:rPr lang="es-MX" sz="2000" dirty="0"/>
              <a:t>Es el Distribuidor </a:t>
            </a:r>
            <a:r>
              <a:rPr lang="es-MX" sz="2000" dirty="0" smtClean="0"/>
              <a:t>o ABA </a:t>
            </a:r>
            <a:r>
              <a:rPr lang="es-MX" sz="2000" dirty="0"/>
              <a:t>que cumple con todos los requisitos que pide ATTITUDE  y que además tiene de </a:t>
            </a:r>
            <a:r>
              <a:rPr lang="es-MX" sz="2000" dirty="0" smtClean="0"/>
              <a:t>nueve </a:t>
            </a:r>
            <a:r>
              <a:rPr lang="es-MX" sz="2000" dirty="0"/>
              <a:t>a </a:t>
            </a:r>
            <a:r>
              <a:rPr lang="es-MX" sz="2000" dirty="0" smtClean="0"/>
              <a:t>doce </a:t>
            </a:r>
            <a:r>
              <a:rPr lang="es-MX" sz="2000" dirty="0"/>
              <a:t>Distribuidores afiliados de manera directa en su primera generación de su línea descendiente y que recibe el </a:t>
            </a:r>
            <a:r>
              <a:rPr lang="es-MX" sz="2000" dirty="0" smtClean="0"/>
              <a:t>15% </a:t>
            </a:r>
            <a:r>
              <a:rPr lang="es-MX" sz="2000" dirty="0"/>
              <a:t>de su primera </a:t>
            </a:r>
            <a:r>
              <a:rPr lang="es-MX" sz="2000" dirty="0" smtClean="0"/>
              <a:t>generación, 10</a:t>
            </a:r>
            <a:r>
              <a:rPr lang="es-MX" sz="2000" dirty="0"/>
              <a:t>% de su segunda generación </a:t>
            </a:r>
            <a:r>
              <a:rPr lang="es-MX" sz="2000" dirty="0" smtClean="0"/>
              <a:t>y 8% de su tercera generación sobre </a:t>
            </a:r>
            <a:r>
              <a:rPr lang="es-MX" sz="2000" dirty="0"/>
              <a:t>de los </a:t>
            </a:r>
            <a:r>
              <a:rPr lang="es-MX" sz="2000" dirty="0" smtClean="0"/>
              <a:t>volúmenes </a:t>
            </a:r>
            <a:r>
              <a:rPr lang="es-MX" sz="2000" dirty="0"/>
              <a:t>de compra de </a:t>
            </a:r>
            <a:r>
              <a:rPr lang="es-MX" sz="2000" dirty="0" smtClean="0"/>
              <a:t>estos, calculados </a:t>
            </a:r>
            <a:r>
              <a:rPr lang="es-MX" sz="2000" dirty="0"/>
              <a:t>sobre los puntos </a:t>
            </a:r>
            <a:r>
              <a:rPr lang="es-MX" sz="2000" dirty="0" err="1"/>
              <a:t>comisionables</a:t>
            </a:r>
            <a:r>
              <a:rPr lang="es-MX" sz="2000" dirty="0"/>
              <a:t> realizados</a:t>
            </a:r>
            <a:r>
              <a:rPr lang="es-MX" sz="2000" dirty="0" smtClean="0"/>
              <a:t>.</a:t>
            </a:r>
            <a:endParaRPr lang="es-MX" sz="2000" dirty="0"/>
          </a:p>
        </p:txBody>
      </p:sp>
    </p:spTree>
    <p:extLst>
      <p:ext uri="{BB962C8B-B14F-4D97-AF65-F5344CB8AC3E}">
        <p14:creationId xmlns:p14="http://schemas.microsoft.com/office/powerpoint/2010/main" val="24073969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 y="4233"/>
            <a:ext cx="12192001" cy="6858000"/>
          </a:xfrm>
          <a:prstGeom prst="rect">
            <a:avLst/>
          </a:prstGeom>
        </p:spPr>
      </p:pic>
      <p:sp>
        <p:nvSpPr>
          <p:cNvPr id="10" name="Rectángulo 9"/>
          <p:cNvSpPr/>
          <p:nvPr/>
        </p:nvSpPr>
        <p:spPr>
          <a:xfrm>
            <a:off x="268158" y="0"/>
            <a:ext cx="11634656" cy="6863417"/>
          </a:xfrm>
          <a:prstGeom prst="rect">
            <a:avLst/>
          </a:prstGeom>
        </p:spPr>
        <p:txBody>
          <a:bodyPr wrap="square">
            <a:spAutoFit/>
          </a:bodyPr>
          <a:lstStyle/>
          <a:p>
            <a:pPr algn="just"/>
            <a:r>
              <a:rPr lang="es-MX" sz="2000" b="1" dirty="0" smtClean="0"/>
              <a:t>4. ASESORA </a:t>
            </a:r>
            <a:r>
              <a:rPr lang="es-MX" sz="2000" b="1" dirty="0"/>
              <a:t>DE BELLEZA </a:t>
            </a:r>
            <a:r>
              <a:rPr lang="es-MX" sz="2000" b="1" dirty="0" smtClean="0"/>
              <a:t>CUATRO ESTRELLAS:</a:t>
            </a:r>
            <a:r>
              <a:rPr lang="es-MX" sz="2000" dirty="0" smtClean="0"/>
              <a:t> </a:t>
            </a:r>
            <a:r>
              <a:rPr lang="es-MX" sz="2000" dirty="0"/>
              <a:t>Es el Distribuidor </a:t>
            </a:r>
            <a:r>
              <a:rPr lang="es-MX" sz="2000" dirty="0" smtClean="0"/>
              <a:t>o ABA </a:t>
            </a:r>
            <a:r>
              <a:rPr lang="es-MX" sz="2000" dirty="0"/>
              <a:t>que cumple con todos los requisitos que pide ATTITUDE  y que además tiene de </a:t>
            </a:r>
            <a:r>
              <a:rPr lang="es-MX" sz="2000" dirty="0" smtClean="0"/>
              <a:t>trece </a:t>
            </a:r>
            <a:r>
              <a:rPr lang="es-MX" sz="2000" dirty="0"/>
              <a:t>a </a:t>
            </a:r>
            <a:r>
              <a:rPr lang="es-MX" sz="2000" dirty="0" smtClean="0"/>
              <a:t>dieciséis Distribuidores </a:t>
            </a:r>
            <a:r>
              <a:rPr lang="es-MX" sz="2000" dirty="0"/>
              <a:t>afiliados de manera directa en su primera generación de su línea descendiente y que recibe el </a:t>
            </a:r>
            <a:r>
              <a:rPr lang="es-MX" sz="2000" dirty="0" smtClean="0"/>
              <a:t>15% </a:t>
            </a:r>
            <a:r>
              <a:rPr lang="es-MX" sz="2000" dirty="0"/>
              <a:t>de su primera </a:t>
            </a:r>
            <a:r>
              <a:rPr lang="es-MX" sz="2000" dirty="0" smtClean="0"/>
              <a:t>generación, 10</a:t>
            </a:r>
            <a:r>
              <a:rPr lang="es-MX" sz="2000" dirty="0"/>
              <a:t>% de su segunda </a:t>
            </a:r>
            <a:r>
              <a:rPr lang="es-MX" sz="2000" dirty="0" smtClean="0"/>
              <a:t>generación, 8% de su tercera generación y 5% de su cuarta generación sobre </a:t>
            </a:r>
            <a:r>
              <a:rPr lang="es-MX" sz="2000" dirty="0"/>
              <a:t>de los </a:t>
            </a:r>
            <a:r>
              <a:rPr lang="es-MX" sz="2000" dirty="0" smtClean="0"/>
              <a:t>volúmenes </a:t>
            </a:r>
            <a:r>
              <a:rPr lang="es-MX" sz="2000" dirty="0"/>
              <a:t>de compra de </a:t>
            </a:r>
            <a:r>
              <a:rPr lang="es-MX" sz="2000" dirty="0" smtClean="0"/>
              <a:t>éstos, calculados </a:t>
            </a:r>
            <a:r>
              <a:rPr lang="es-MX" sz="2000" dirty="0"/>
              <a:t>sobre los puntos </a:t>
            </a:r>
            <a:r>
              <a:rPr lang="es-MX" sz="2000" dirty="0" err="1"/>
              <a:t>comisionables</a:t>
            </a:r>
            <a:r>
              <a:rPr lang="es-MX" sz="2000" dirty="0"/>
              <a:t> realizados.</a:t>
            </a:r>
          </a:p>
          <a:p>
            <a:pPr marL="457200" indent="-457200" algn="just">
              <a:buAutoNum type="arabicPeriod"/>
            </a:pPr>
            <a:endParaRPr lang="es-MX" sz="2000" dirty="0" smtClean="0"/>
          </a:p>
          <a:p>
            <a:pPr algn="just"/>
            <a:r>
              <a:rPr lang="es-MX" sz="2000" b="1" dirty="0" smtClean="0"/>
              <a:t>5. </a:t>
            </a:r>
            <a:r>
              <a:rPr lang="es-MX" sz="2000" b="1" dirty="0"/>
              <a:t>ASESORA DE BELLEZA </a:t>
            </a:r>
            <a:r>
              <a:rPr lang="es-MX" sz="2000" b="1" dirty="0" smtClean="0"/>
              <a:t>CINCO </a:t>
            </a:r>
            <a:r>
              <a:rPr lang="es-MX" sz="2000" b="1" dirty="0"/>
              <a:t>ESTRELLAS:</a:t>
            </a:r>
            <a:r>
              <a:rPr lang="es-MX" sz="2000" dirty="0"/>
              <a:t> Es el Distribuidor </a:t>
            </a:r>
            <a:r>
              <a:rPr lang="es-MX" sz="2000" dirty="0" smtClean="0"/>
              <a:t>o </a:t>
            </a:r>
            <a:r>
              <a:rPr lang="es-MX" sz="2000" dirty="0"/>
              <a:t>ABA que cumple con todos los requisitos que pide ATTITUDE  y que además tiene </a:t>
            </a:r>
            <a:r>
              <a:rPr lang="es-MX" sz="2000" dirty="0" smtClean="0"/>
              <a:t>en su línea descendiente de trece </a:t>
            </a:r>
            <a:r>
              <a:rPr lang="es-MX" sz="2000" dirty="0"/>
              <a:t>a </a:t>
            </a:r>
            <a:r>
              <a:rPr lang="es-MX" sz="2000" dirty="0" smtClean="0"/>
              <a:t>dieciséis </a:t>
            </a:r>
            <a:r>
              <a:rPr lang="es-MX" sz="2000" dirty="0"/>
              <a:t>Distribuidores afiliados de manera directa en su primera </a:t>
            </a:r>
            <a:r>
              <a:rPr lang="es-MX" sz="2000" dirty="0" smtClean="0"/>
              <a:t>generación, treinta y dos afiliados como mínimo en su segunda generación, cuarenta y ocho afiliados como mínimo en su tercera generación, y sesenta y cuatro afiliados como mínimo en su cuarta generación. Y que recibe el 15% de su primera generación, 10% de su segunda generación, 8% de su tercera generación y 5% de su cuarta generación sobre de los volúmenes de compra de éstos, calculados sobre los puntos </a:t>
            </a:r>
            <a:r>
              <a:rPr lang="es-MX" sz="2000" dirty="0" err="1" smtClean="0"/>
              <a:t>comisionables</a:t>
            </a:r>
            <a:r>
              <a:rPr lang="es-MX" sz="2000" dirty="0" smtClean="0"/>
              <a:t> realizados.</a:t>
            </a:r>
          </a:p>
          <a:p>
            <a:pPr algn="just"/>
            <a:endParaRPr lang="es-MX" sz="2000" dirty="0"/>
          </a:p>
          <a:p>
            <a:pPr algn="just"/>
            <a:r>
              <a:rPr lang="es-MX" sz="2000" b="1" dirty="0" smtClean="0"/>
              <a:t>6. </a:t>
            </a:r>
            <a:r>
              <a:rPr lang="es-MX" sz="2000" b="1" dirty="0"/>
              <a:t>ASESORA DE BELLEZA </a:t>
            </a:r>
            <a:r>
              <a:rPr lang="es-MX" sz="2000" b="1" dirty="0" smtClean="0"/>
              <a:t>SEIS </a:t>
            </a:r>
            <a:r>
              <a:rPr lang="es-MX" sz="2000" b="1" dirty="0"/>
              <a:t>ESTRELLAS:</a:t>
            </a:r>
            <a:r>
              <a:rPr lang="es-MX" sz="2000" dirty="0"/>
              <a:t> </a:t>
            </a:r>
            <a:r>
              <a:rPr lang="es-MX" sz="2000" dirty="0" smtClean="0"/>
              <a:t>Es el Distribuidor o ABA que cumple con todos los requisitos que pide ATTITUDE  y que además tiene en su línea descendiente de trece a dieciséis Distribuidores afiliados de manera directa en su primera generación, treinta y dos afiliados como mínimo en su segunda generación, cuarenta y ocho afiliados como mínimo en su tercera generación, y sesenta y cuatro afiliados como mínimo en su cuarta generación. Y que recibe el 15% de su primera generación, 10% de su segunda generación, 8% de su tercera generación y 5% de su cuarta generación sobre de los volúmenes de compra de éstos, calculados sobre los puntos </a:t>
            </a:r>
            <a:r>
              <a:rPr lang="es-MX" sz="2000" dirty="0" err="1" smtClean="0"/>
              <a:t>comisionables</a:t>
            </a:r>
            <a:r>
              <a:rPr lang="es-MX" sz="2000" dirty="0" smtClean="0"/>
              <a:t> realizados y que se mantienen durante tres meses de periodo calendario de calificación.</a:t>
            </a:r>
            <a:endParaRPr lang="es-MX" sz="2000" dirty="0"/>
          </a:p>
        </p:txBody>
      </p:sp>
    </p:spTree>
    <p:extLst>
      <p:ext uri="{BB962C8B-B14F-4D97-AF65-F5344CB8AC3E}">
        <p14:creationId xmlns:p14="http://schemas.microsoft.com/office/powerpoint/2010/main" val="29132726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 y="4233"/>
            <a:ext cx="12192001" cy="6858000"/>
          </a:xfrm>
          <a:prstGeom prst="rect">
            <a:avLst/>
          </a:prstGeom>
        </p:spPr>
      </p:pic>
      <p:sp>
        <p:nvSpPr>
          <p:cNvPr id="10" name="Rectángulo 9"/>
          <p:cNvSpPr/>
          <p:nvPr/>
        </p:nvSpPr>
        <p:spPr>
          <a:xfrm>
            <a:off x="278669" y="240549"/>
            <a:ext cx="11634656" cy="5632311"/>
          </a:xfrm>
          <a:prstGeom prst="rect">
            <a:avLst/>
          </a:prstGeom>
        </p:spPr>
        <p:txBody>
          <a:bodyPr wrap="square">
            <a:spAutoFit/>
          </a:bodyPr>
          <a:lstStyle/>
          <a:p>
            <a:pPr algn="just"/>
            <a:r>
              <a:rPr lang="es-MX" sz="2000" b="1" dirty="0" smtClean="0"/>
              <a:t>7. </a:t>
            </a:r>
            <a:r>
              <a:rPr lang="es-MX" sz="2000" b="1" dirty="0"/>
              <a:t>ASESORA DE BELLEZA </a:t>
            </a:r>
            <a:r>
              <a:rPr lang="es-MX" sz="2000" b="1" dirty="0" smtClean="0"/>
              <a:t>SIETE </a:t>
            </a:r>
            <a:r>
              <a:rPr lang="es-MX" sz="2000" b="1" dirty="0"/>
              <a:t>ESTRELLAS:</a:t>
            </a:r>
            <a:r>
              <a:rPr lang="es-MX" sz="2000" dirty="0"/>
              <a:t> </a:t>
            </a:r>
            <a:r>
              <a:rPr lang="es-MX" sz="2000" dirty="0" smtClean="0"/>
              <a:t>Es el Distribuidor o ABA que cumple con todos los requisitos que pide ATTITUDE  y que además tiene en su línea descendiente de trece a dieciséis Distribuidores afiliados de manera directa en su primera generación, treinta y dos afiliados como mínimo en su segunda generación, cuarenta y ocho afiliados como mínimo en su tercera generación, y sesenta y cuatro afiliados como mínimo en su cuarta generación. Y que recibe el 15% de su primera generación, 10% de su segunda generación, 8% de su tercera generación y 5% de su cuarta generación sobre de los volúmenes de compra de éstos, calculados sobre los puntos </a:t>
            </a:r>
            <a:r>
              <a:rPr lang="es-MX" sz="2000" dirty="0" err="1" smtClean="0"/>
              <a:t>comisionables</a:t>
            </a:r>
            <a:r>
              <a:rPr lang="es-MX" sz="2000" dirty="0" smtClean="0"/>
              <a:t> realizados y que se mantienen durante seis meses de periodo calendario de calificación. </a:t>
            </a:r>
          </a:p>
          <a:p>
            <a:pPr algn="just"/>
            <a:endParaRPr lang="es-MX" sz="2000" dirty="0"/>
          </a:p>
          <a:p>
            <a:pPr algn="just"/>
            <a:r>
              <a:rPr lang="es-MX" sz="2000" b="1" dirty="0" smtClean="0"/>
              <a:t>8. </a:t>
            </a:r>
            <a:r>
              <a:rPr lang="es-MX" sz="2000" b="1" dirty="0"/>
              <a:t>ASESORA DE BELLEZA </a:t>
            </a:r>
            <a:r>
              <a:rPr lang="es-MX" sz="2000" b="1" dirty="0" smtClean="0"/>
              <a:t>OCHO </a:t>
            </a:r>
            <a:r>
              <a:rPr lang="es-MX" sz="2000" b="1" dirty="0"/>
              <a:t>ESTRELLAS:</a:t>
            </a:r>
            <a:r>
              <a:rPr lang="es-MX" sz="2000" dirty="0"/>
              <a:t> </a:t>
            </a:r>
            <a:r>
              <a:rPr lang="es-MX" sz="2000" dirty="0" smtClean="0"/>
              <a:t>Es el Distribuidor o ABA que cumple con todos los requisitos que pide ATTITUDE  y que además tiene en su línea descendiente de trece a dieciséis Distribuidores afiliados de manera directa en su primera generación, treinta y dos afiliados como mínimo en su segunda generación, cuarenta y ocho afiliados como mínimo en su tercera generación, y sesenta y cuatro afiliados como mínimo en su cuarta generación. Y que recibe el 15% de su primera generación, 10% de su segunda generación, 8% de su tercera generación y 5% de su cuarta generación sobre de los volúmenes de compra de éstos, calculados sobre los puntos </a:t>
            </a:r>
            <a:r>
              <a:rPr lang="es-MX" sz="2000" dirty="0" err="1" smtClean="0"/>
              <a:t>comisionables</a:t>
            </a:r>
            <a:r>
              <a:rPr lang="es-MX" sz="2000" dirty="0" smtClean="0"/>
              <a:t> realizados y que se mantienen durante doce meses de periodo calendario de calificación. </a:t>
            </a:r>
          </a:p>
          <a:p>
            <a:pPr algn="just"/>
            <a:endParaRPr lang="es-MX" sz="2000" dirty="0"/>
          </a:p>
        </p:txBody>
      </p:sp>
    </p:spTree>
    <p:extLst>
      <p:ext uri="{BB962C8B-B14F-4D97-AF65-F5344CB8AC3E}">
        <p14:creationId xmlns:p14="http://schemas.microsoft.com/office/powerpoint/2010/main" val="8136893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5213238" y="-3148"/>
            <a:ext cx="6964961" cy="6852712"/>
          </a:xfrm>
          <a:prstGeom prst="rect">
            <a:avLst/>
          </a:prstGeom>
        </p:spPr>
      </p:pic>
      <p:sp>
        <p:nvSpPr>
          <p:cNvPr id="6" name="CuadroTexto 5"/>
          <p:cNvSpPr txBox="1"/>
          <p:nvPr/>
        </p:nvSpPr>
        <p:spPr>
          <a:xfrm>
            <a:off x="6296567" y="1609645"/>
            <a:ext cx="5029200" cy="1938992"/>
          </a:xfrm>
          <a:prstGeom prst="rect">
            <a:avLst/>
          </a:prstGeom>
          <a:noFill/>
        </p:spPr>
        <p:txBody>
          <a:bodyPr wrap="square" rtlCol="0">
            <a:spAutoFit/>
          </a:bodyPr>
          <a:lstStyle/>
          <a:p>
            <a:pPr algn="ctr"/>
            <a:r>
              <a:rPr lang="es-MX" sz="6000" b="1" dirty="0" smtClean="0">
                <a:solidFill>
                  <a:schemeClr val="bg1"/>
                </a:solidFill>
                <a:effectLst>
                  <a:outerShdw blurRad="38100" dist="38100" dir="2700000" algn="tl">
                    <a:srgbClr val="000000">
                      <a:alpha val="43137"/>
                    </a:srgbClr>
                  </a:outerShdw>
                </a:effectLst>
              </a:rPr>
              <a:t>Plan de Mercadotecnia</a:t>
            </a:r>
            <a:endParaRPr lang="es-MX" sz="6000" b="1" dirty="0">
              <a:solidFill>
                <a:schemeClr val="bg1"/>
              </a:solidFill>
              <a:effectLst>
                <a:outerShdw blurRad="38100" dist="38100" dir="2700000" algn="tl">
                  <a:srgbClr val="000000">
                    <a:alpha val="43137"/>
                  </a:srgbClr>
                </a:outerShdw>
              </a:effectLst>
            </a:endParaRPr>
          </a:p>
        </p:txBody>
      </p:sp>
      <p:pic>
        <p:nvPicPr>
          <p:cNvPr id="5" name="Imagen 4"/>
          <p:cNvPicPr>
            <a:picLocks noChangeAspect="1"/>
          </p:cNvPicPr>
          <p:nvPr/>
        </p:nvPicPr>
        <p:blipFill>
          <a:blip r:embed="rId3"/>
          <a:stretch>
            <a:fillRect/>
          </a:stretch>
        </p:blipFill>
        <p:spPr>
          <a:xfrm>
            <a:off x="6895577" y="3682177"/>
            <a:ext cx="4093982" cy="1149853"/>
          </a:xfrm>
          <a:prstGeom prst="rect">
            <a:avLst/>
          </a:prstGeom>
        </p:spPr>
      </p:pic>
      <p:pic>
        <p:nvPicPr>
          <p:cNvPr id="3" name="Imagen 2"/>
          <p:cNvPicPr>
            <a:picLocks noChangeAspect="1"/>
          </p:cNvPicPr>
          <p:nvPr/>
        </p:nvPicPr>
        <p:blipFill>
          <a:blip r:embed="rId4"/>
          <a:stretch>
            <a:fillRect/>
          </a:stretch>
        </p:blipFill>
        <p:spPr>
          <a:xfrm>
            <a:off x="-4354" y="309960"/>
            <a:ext cx="5217592" cy="6555783"/>
          </a:xfrm>
          <a:prstGeom prst="rect">
            <a:avLst/>
          </a:prstGeom>
        </p:spPr>
      </p:pic>
    </p:spTree>
    <p:extLst>
      <p:ext uri="{BB962C8B-B14F-4D97-AF65-F5344CB8AC3E}">
        <p14:creationId xmlns:p14="http://schemas.microsoft.com/office/powerpoint/2010/main" val="15874531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a:blip r:embed="rId2"/>
          <a:stretch>
            <a:fillRect/>
          </a:stretch>
        </p:blipFill>
        <p:spPr>
          <a:xfrm>
            <a:off x="4272692" y="-1365"/>
            <a:ext cx="7919308" cy="823126"/>
          </a:xfrm>
          <a:prstGeom prst="rect">
            <a:avLst/>
          </a:prstGeom>
        </p:spPr>
      </p:pic>
      <p:pic>
        <p:nvPicPr>
          <p:cNvPr id="2" name="Imagen 1"/>
          <p:cNvPicPr>
            <a:picLocks noChangeAspect="1"/>
          </p:cNvPicPr>
          <p:nvPr/>
        </p:nvPicPr>
        <p:blipFill>
          <a:blip r:embed="rId3"/>
          <a:stretch>
            <a:fillRect/>
          </a:stretch>
        </p:blipFill>
        <p:spPr>
          <a:xfrm>
            <a:off x="4262035" y="713054"/>
            <a:ext cx="7929966" cy="6144946"/>
          </a:xfrm>
          <a:prstGeom prst="rect">
            <a:avLst/>
          </a:prstGeom>
        </p:spPr>
      </p:pic>
      <p:sp>
        <p:nvSpPr>
          <p:cNvPr id="5" name="CuadroTexto 4"/>
          <p:cNvSpPr txBox="1"/>
          <p:nvPr/>
        </p:nvSpPr>
        <p:spPr>
          <a:xfrm>
            <a:off x="5277148" y="13786"/>
            <a:ext cx="3674347" cy="584775"/>
          </a:xfrm>
          <a:prstGeom prst="rect">
            <a:avLst/>
          </a:prstGeom>
          <a:noFill/>
        </p:spPr>
        <p:txBody>
          <a:bodyPr wrap="square" rtlCol="0">
            <a:spAutoFit/>
          </a:bodyPr>
          <a:lstStyle/>
          <a:p>
            <a:pPr algn="ctr"/>
            <a:r>
              <a:rPr lang="es-MX" sz="3200" b="1" dirty="0" smtClean="0">
                <a:solidFill>
                  <a:schemeClr val="bg1"/>
                </a:solidFill>
                <a:effectLst>
                  <a:outerShdw blurRad="38100" dist="38100" dir="2700000" algn="tl">
                    <a:srgbClr val="000000">
                      <a:alpha val="43137"/>
                    </a:srgbClr>
                  </a:outerShdw>
                </a:effectLst>
              </a:rPr>
              <a:t>¿Cómo iniciar?     </a:t>
            </a:r>
            <a:endParaRPr lang="es-MX" sz="3200" b="1" dirty="0">
              <a:solidFill>
                <a:schemeClr val="bg1"/>
              </a:solidFill>
              <a:effectLst>
                <a:outerShdw blurRad="38100" dist="38100" dir="2700000" algn="tl">
                  <a:srgbClr val="000000">
                    <a:alpha val="43137"/>
                  </a:srgbClr>
                </a:outerShdw>
              </a:effectLst>
            </a:endParaRPr>
          </a:p>
        </p:txBody>
      </p:sp>
      <p:sp>
        <p:nvSpPr>
          <p:cNvPr id="8" name="Rectángulo 7"/>
          <p:cNvSpPr/>
          <p:nvPr/>
        </p:nvSpPr>
        <p:spPr>
          <a:xfrm>
            <a:off x="4602995" y="730680"/>
            <a:ext cx="7310329" cy="6186309"/>
          </a:xfrm>
          <a:prstGeom prst="rect">
            <a:avLst/>
          </a:prstGeom>
        </p:spPr>
        <p:txBody>
          <a:bodyPr wrap="square">
            <a:spAutoFit/>
          </a:bodyPr>
          <a:lstStyle/>
          <a:p>
            <a:pPr algn="just"/>
            <a:r>
              <a:rPr lang="es-MX" sz="2200" dirty="0"/>
              <a:t>En </a:t>
            </a:r>
            <a:r>
              <a:rPr lang="es-MX" sz="2200" dirty="0" smtClean="0"/>
              <a:t>ATTITUDE </a:t>
            </a:r>
            <a:r>
              <a:rPr lang="es-MX" sz="2200" dirty="0"/>
              <a:t>te </a:t>
            </a:r>
            <a:r>
              <a:rPr lang="es-MX" sz="2200" dirty="0" smtClean="0"/>
              <a:t>ofrecemos un </a:t>
            </a:r>
            <a:r>
              <a:rPr lang="es-MX" sz="2200" dirty="0"/>
              <a:t>Plan de Mercadotecnia para la distribución de nuestros productos. Debido a que </a:t>
            </a:r>
            <a:r>
              <a:rPr lang="es-MX" sz="2200" dirty="0" smtClean="0"/>
              <a:t>ATTITUDE </a:t>
            </a:r>
            <a:r>
              <a:rPr lang="es-MX" sz="2200" dirty="0"/>
              <a:t>tiene un sistema de venta directa, nuestros productos llegan al público a través de una red de Distribuidores Mercantiles Independientes, en lugar de hacerlo a través de mercados al menudeo (como tiendas </a:t>
            </a:r>
            <a:r>
              <a:rPr lang="es-MX" sz="2200" dirty="0" smtClean="0"/>
              <a:t>departamentales, de autoservicio, </a:t>
            </a:r>
            <a:r>
              <a:rPr lang="es-MX" sz="2200" dirty="0"/>
              <a:t>farmacias, etcétera).  </a:t>
            </a:r>
            <a:endParaRPr lang="es-MX" sz="2200" dirty="0" smtClean="0"/>
          </a:p>
          <a:p>
            <a:pPr algn="just"/>
            <a:endParaRPr lang="es-MX" sz="2200" dirty="0"/>
          </a:p>
          <a:p>
            <a:pPr algn="just"/>
            <a:r>
              <a:rPr lang="es-MX" sz="2200" dirty="0" smtClean="0"/>
              <a:t>Este </a:t>
            </a:r>
            <a:r>
              <a:rPr lang="es-MX" sz="2200" dirty="0"/>
              <a:t>plan está diseñado para que, con dedicación en tu negocio, obtengas resultados. Sin embargo, puedes hacer tu propio plan de mercadotecnia y crecimiento, tomando en cuenta las condiciones de distribución de nuestros productos</a:t>
            </a:r>
            <a:r>
              <a:rPr lang="es-MX" sz="2200" dirty="0" smtClean="0"/>
              <a:t>.</a:t>
            </a:r>
          </a:p>
          <a:p>
            <a:pPr algn="just"/>
            <a:endParaRPr lang="es-MX" sz="2200" dirty="0" smtClean="0"/>
          </a:p>
          <a:p>
            <a:pPr algn="just"/>
            <a:r>
              <a:rPr lang="es-MX" sz="2200" dirty="0"/>
              <a:t>Las recompensas que </a:t>
            </a:r>
            <a:r>
              <a:rPr lang="es-MX" sz="2200" dirty="0" smtClean="0"/>
              <a:t>recibirás </a:t>
            </a:r>
            <a:r>
              <a:rPr lang="es-MX" sz="2200" dirty="0"/>
              <a:t>serán proporcionales al tiempo y esfuerzo que </a:t>
            </a:r>
            <a:r>
              <a:rPr lang="es-MX" sz="2200" dirty="0" smtClean="0"/>
              <a:t>le dediques </a:t>
            </a:r>
            <a:r>
              <a:rPr lang="es-MX" sz="2200" dirty="0"/>
              <a:t>a </a:t>
            </a:r>
            <a:r>
              <a:rPr lang="es-MX" sz="2200" dirty="0" smtClean="0"/>
              <a:t>tu negocio. </a:t>
            </a:r>
            <a:r>
              <a:rPr lang="es-MX" sz="2200" dirty="0"/>
              <a:t>Es decir, el Plan de Mercadotecnia de </a:t>
            </a:r>
            <a:r>
              <a:rPr lang="es-MX" sz="2200" dirty="0" smtClean="0"/>
              <a:t>ATTUTUDE </a:t>
            </a:r>
            <a:r>
              <a:rPr lang="es-MX" sz="2200" dirty="0"/>
              <a:t>está diseñado para que un Distribuidor Mercantil  Independiente pueda, con dedicación, alcanzar el éxito.  </a:t>
            </a:r>
            <a:endParaRPr lang="es-MX" sz="2200" dirty="0" smtClean="0"/>
          </a:p>
        </p:txBody>
      </p:sp>
      <p:pic>
        <p:nvPicPr>
          <p:cNvPr id="7" name="Imagen 6"/>
          <p:cNvPicPr>
            <a:picLocks noChangeAspect="1"/>
          </p:cNvPicPr>
          <p:nvPr/>
        </p:nvPicPr>
        <p:blipFill>
          <a:blip r:embed="rId4"/>
          <a:stretch>
            <a:fillRect/>
          </a:stretch>
        </p:blipFill>
        <p:spPr>
          <a:xfrm>
            <a:off x="9642045" y="71612"/>
            <a:ext cx="2169581" cy="609358"/>
          </a:xfrm>
          <a:prstGeom prst="rect">
            <a:avLst/>
          </a:prstGeom>
        </p:spPr>
      </p:pic>
      <p:pic>
        <p:nvPicPr>
          <p:cNvPr id="10" name="Imagen 9"/>
          <p:cNvPicPr>
            <a:picLocks noChangeAspect="1"/>
          </p:cNvPicPr>
          <p:nvPr/>
        </p:nvPicPr>
        <p:blipFill>
          <a:blip r:embed="rId5"/>
          <a:stretch>
            <a:fillRect/>
          </a:stretch>
        </p:blipFill>
        <p:spPr>
          <a:xfrm>
            <a:off x="-2503" y="-7520"/>
            <a:ext cx="4521197" cy="6849478"/>
          </a:xfrm>
          <a:prstGeom prst="rect">
            <a:avLst/>
          </a:prstGeom>
        </p:spPr>
      </p:pic>
    </p:spTree>
    <p:extLst>
      <p:ext uri="{BB962C8B-B14F-4D97-AF65-F5344CB8AC3E}">
        <p14:creationId xmlns:p14="http://schemas.microsoft.com/office/powerpoint/2010/main" val="30972547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futuro"/>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415" y="0"/>
            <a:ext cx="5127625" cy="6858000"/>
          </a:xfrm>
          <a:prstGeom prst="rect">
            <a:avLst/>
          </a:prstGeom>
          <a:noFill/>
          <a:ln>
            <a:noFill/>
          </a:ln>
        </p:spPr>
      </p:pic>
      <p:pic>
        <p:nvPicPr>
          <p:cNvPr id="9" name="Imagen 8"/>
          <p:cNvPicPr>
            <a:picLocks noChangeAspect="1"/>
          </p:cNvPicPr>
          <p:nvPr/>
        </p:nvPicPr>
        <p:blipFill>
          <a:blip r:embed="rId3"/>
          <a:stretch>
            <a:fillRect/>
          </a:stretch>
        </p:blipFill>
        <p:spPr>
          <a:xfrm>
            <a:off x="4272692" y="30719"/>
            <a:ext cx="7919308" cy="823126"/>
          </a:xfrm>
          <a:prstGeom prst="rect">
            <a:avLst/>
          </a:prstGeom>
        </p:spPr>
      </p:pic>
      <p:pic>
        <p:nvPicPr>
          <p:cNvPr id="2" name="Imagen 1"/>
          <p:cNvPicPr>
            <a:picLocks noChangeAspect="1"/>
          </p:cNvPicPr>
          <p:nvPr/>
        </p:nvPicPr>
        <p:blipFill>
          <a:blip r:embed="rId4"/>
          <a:stretch>
            <a:fillRect/>
          </a:stretch>
        </p:blipFill>
        <p:spPr>
          <a:xfrm>
            <a:off x="4262035" y="713054"/>
            <a:ext cx="7929966" cy="6144946"/>
          </a:xfrm>
          <a:prstGeom prst="rect">
            <a:avLst/>
          </a:prstGeom>
        </p:spPr>
      </p:pic>
      <p:sp>
        <p:nvSpPr>
          <p:cNvPr id="5" name="CuadroTexto 4"/>
          <p:cNvSpPr txBox="1"/>
          <p:nvPr/>
        </p:nvSpPr>
        <p:spPr>
          <a:xfrm>
            <a:off x="5277148" y="13786"/>
            <a:ext cx="6042687" cy="584775"/>
          </a:xfrm>
          <a:prstGeom prst="rect">
            <a:avLst/>
          </a:prstGeom>
          <a:noFill/>
        </p:spPr>
        <p:txBody>
          <a:bodyPr wrap="square" rtlCol="0">
            <a:spAutoFit/>
          </a:bodyPr>
          <a:lstStyle/>
          <a:p>
            <a:pPr algn="just"/>
            <a:r>
              <a:rPr lang="es-MX" sz="3200" b="1" dirty="0" smtClean="0">
                <a:solidFill>
                  <a:schemeClr val="bg1"/>
                </a:solidFill>
                <a:effectLst>
                  <a:outerShdw blurRad="38100" dist="38100" dir="2700000" algn="tl">
                    <a:srgbClr val="000000">
                      <a:alpha val="43137"/>
                    </a:srgbClr>
                  </a:outerShdw>
                </a:effectLst>
              </a:rPr>
              <a:t>BIENVENIDA  A    </a:t>
            </a:r>
            <a:endParaRPr lang="es-MX" sz="3200" b="1" dirty="0">
              <a:solidFill>
                <a:schemeClr val="bg1"/>
              </a:solidFill>
              <a:effectLst>
                <a:outerShdw blurRad="38100" dist="38100" dir="2700000" algn="tl">
                  <a:srgbClr val="000000">
                    <a:alpha val="43137"/>
                  </a:srgbClr>
                </a:outerShdw>
              </a:effectLst>
            </a:endParaRPr>
          </a:p>
        </p:txBody>
      </p:sp>
      <p:sp>
        <p:nvSpPr>
          <p:cNvPr id="8" name="Rectángulo 7"/>
          <p:cNvSpPr/>
          <p:nvPr/>
        </p:nvSpPr>
        <p:spPr>
          <a:xfrm>
            <a:off x="4602995" y="730680"/>
            <a:ext cx="7310329" cy="6001643"/>
          </a:xfrm>
          <a:prstGeom prst="rect">
            <a:avLst/>
          </a:prstGeom>
        </p:spPr>
        <p:txBody>
          <a:bodyPr wrap="square">
            <a:spAutoFit/>
          </a:bodyPr>
          <a:lstStyle/>
          <a:p>
            <a:pPr algn="just"/>
            <a:r>
              <a:rPr lang="es-MX" sz="2400" dirty="0"/>
              <a:t>Nos complace darte la bienvenida </a:t>
            </a:r>
            <a:r>
              <a:rPr lang="es-MX" sz="2400" dirty="0" smtClean="0"/>
              <a:t>a ATTITUDE. Estamos seguros que encontraste la </a:t>
            </a:r>
            <a:r>
              <a:rPr lang="es-MX" sz="2400" dirty="0"/>
              <a:t>oportunidad que te ayudará a convertir </a:t>
            </a:r>
            <a:r>
              <a:rPr lang="es-MX" sz="2400" dirty="0" smtClean="0"/>
              <a:t>en realidad tus objetivos económicos. </a:t>
            </a:r>
          </a:p>
          <a:p>
            <a:pPr algn="just"/>
            <a:endParaRPr lang="es-MX" sz="2400" dirty="0" smtClean="0"/>
          </a:p>
          <a:p>
            <a:pPr algn="just"/>
            <a:r>
              <a:rPr lang="es-MX" sz="2400" dirty="0" smtClean="0"/>
              <a:t>ATTITUDE </a:t>
            </a:r>
            <a:r>
              <a:rPr lang="es-MX" sz="2400" dirty="0"/>
              <a:t>te ofrece el beneficio de aumentar tus ganancias en una forma rápida y divertida. </a:t>
            </a:r>
            <a:r>
              <a:rPr lang="es-MX" sz="2400" dirty="0" smtClean="0"/>
              <a:t>A </a:t>
            </a:r>
            <a:r>
              <a:rPr lang="es-MX" sz="2400" dirty="0"/>
              <a:t>partir de hoy cuentas con el respaldo de una compañía que </a:t>
            </a:r>
            <a:r>
              <a:rPr lang="es-MX" sz="2400" dirty="0" smtClean="0"/>
              <a:t>ofrece los mejores productos y de la más alta calidad para el cuidado de la piel. En ATTITUDE te enseñaremos a ti y aquellos con los que compartas la oportunidad de negocio a manejar un </a:t>
            </a:r>
            <a:r>
              <a:rPr lang="es-MX" sz="2400" dirty="0"/>
              <a:t>negocio de manera </a:t>
            </a:r>
            <a:r>
              <a:rPr lang="es-MX" sz="2400" dirty="0" smtClean="0"/>
              <a:t>exitosa. </a:t>
            </a:r>
            <a:r>
              <a:rPr lang="es-MX" sz="2400" dirty="0"/>
              <a:t>Nos aseguraremos que recibas la dirección, motivación y </a:t>
            </a:r>
            <a:r>
              <a:rPr lang="es-MX" sz="2400" dirty="0" smtClean="0"/>
              <a:t>la </a:t>
            </a:r>
            <a:r>
              <a:rPr lang="es-MX" sz="2400" dirty="0"/>
              <a:t>capacitación </a:t>
            </a:r>
            <a:r>
              <a:rPr lang="es-MX" sz="2400" dirty="0" smtClean="0"/>
              <a:t>necesaria </a:t>
            </a:r>
            <a:r>
              <a:rPr lang="es-MX" sz="2400" dirty="0"/>
              <a:t>para triunfar en el negocio que comienzas hoy como </a:t>
            </a:r>
            <a:r>
              <a:rPr lang="es-MX" sz="2400" dirty="0" smtClean="0"/>
              <a:t>Asesora de Belleza ATTITUDE.</a:t>
            </a:r>
          </a:p>
          <a:p>
            <a:pPr algn="just"/>
            <a:endParaRPr lang="es-MX" sz="2400" dirty="0" smtClean="0"/>
          </a:p>
          <a:p>
            <a:pPr algn="just"/>
            <a:r>
              <a:rPr lang="es-MX" sz="2400" dirty="0" smtClean="0"/>
              <a:t>¡FELICIDADES Y BIENVENIDA A ATTITUDE!</a:t>
            </a:r>
          </a:p>
        </p:txBody>
      </p:sp>
      <p:pic>
        <p:nvPicPr>
          <p:cNvPr id="7" name="Imagen 6"/>
          <p:cNvPicPr>
            <a:picLocks noChangeAspect="1"/>
          </p:cNvPicPr>
          <p:nvPr/>
        </p:nvPicPr>
        <p:blipFill>
          <a:blip r:embed="rId5"/>
          <a:stretch>
            <a:fillRect/>
          </a:stretch>
        </p:blipFill>
        <p:spPr>
          <a:xfrm>
            <a:off x="8069920" y="103696"/>
            <a:ext cx="2169581" cy="609358"/>
          </a:xfrm>
          <a:prstGeom prst="rect">
            <a:avLst/>
          </a:prstGeom>
        </p:spPr>
      </p:pic>
    </p:spTree>
    <p:extLst>
      <p:ext uri="{BB962C8B-B14F-4D97-AF65-F5344CB8AC3E}">
        <p14:creationId xmlns:p14="http://schemas.microsoft.com/office/powerpoint/2010/main" val="29628004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a:blip r:embed="rId2"/>
          <a:stretch>
            <a:fillRect/>
          </a:stretch>
        </p:blipFill>
        <p:spPr>
          <a:xfrm>
            <a:off x="0" y="-1365"/>
            <a:ext cx="12192000" cy="823126"/>
          </a:xfrm>
          <a:prstGeom prst="rect">
            <a:avLst/>
          </a:prstGeom>
        </p:spPr>
      </p:pic>
      <p:pic>
        <p:nvPicPr>
          <p:cNvPr id="2" name="Imagen 1"/>
          <p:cNvPicPr>
            <a:picLocks noChangeAspect="1"/>
          </p:cNvPicPr>
          <p:nvPr/>
        </p:nvPicPr>
        <p:blipFill>
          <a:blip r:embed="rId3"/>
          <a:stretch>
            <a:fillRect/>
          </a:stretch>
        </p:blipFill>
        <p:spPr>
          <a:xfrm>
            <a:off x="0" y="713054"/>
            <a:ext cx="12192001" cy="6144946"/>
          </a:xfrm>
          <a:prstGeom prst="rect">
            <a:avLst/>
          </a:prstGeom>
        </p:spPr>
      </p:pic>
      <p:sp>
        <p:nvSpPr>
          <p:cNvPr id="5" name="CuadroTexto 4"/>
          <p:cNvSpPr txBox="1"/>
          <p:nvPr/>
        </p:nvSpPr>
        <p:spPr>
          <a:xfrm>
            <a:off x="-15814" y="13786"/>
            <a:ext cx="6785891" cy="584775"/>
          </a:xfrm>
          <a:prstGeom prst="rect">
            <a:avLst/>
          </a:prstGeom>
          <a:noFill/>
        </p:spPr>
        <p:txBody>
          <a:bodyPr wrap="square" rtlCol="0">
            <a:spAutoFit/>
          </a:bodyPr>
          <a:lstStyle/>
          <a:p>
            <a:pPr algn="ctr"/>
            <a:r>
              <a:rPr lang="es-MX" sz="3200" b="1" dirty="0" smtClean="0">
                <a:solidFill>
                  <a:schemeClr val="bg1"/>
                </a:solidFill>
                <a:effectLst>
                  <a:outerShdw blurRad="38100" dist="38100" dir="2700000" algn="tl">
                    <a:srgbClr val="000000">
                      <a:alpha val="43137"/>
                    </a:srgbClr>
                  </a:outerShdw>
                </a:effectLst>
              </a:rPr>
              <a:t>Plan de Mercadotecnia o Comercial     </a:t>
            </a:r>
            <a:endParaRPr lang="es-MX" sz="3200" b="1" dirty="0">
              <a:solidFill>
                <a:schemeClr val="bg1"/>
              </a:solidFill>
              <a:effectLst>
                <a:outerShdw blurRad="38100" dist="38100" dir="2700000" algn="tl">
                  <a:srgbClr val="000000">
                    <a:alpha val="43137"/>
                  </a:srgbClr>
                </a:outerShdw>
              </a:effectLst>
            </a:endParaRPr>
          </a:p>
        </p:txBody>
      </p:sp>
      <p:sp>
        <p:nvSpPr>
          <p:cNvPr id="8" name="Rectángulo 7"/>
          <p:cNvSpPr/>
          <p:nvPr/>
        </p:nvSpPr>
        <p:spPr>
          <a:xfrm>
            <a:off x="-15814" y="730680"/>
            <a:ext cx="12207813" cy="1785104"/>
          </a:xfrm>
          <a:prstGeom prst="rect">
            <a:avLst/>
          </a:prstGeom>
        </p:spPr>
        <p:txBody>
          <a:bodyPr wrap="square">
            <a:spAutoFit/>
          </a:bodyPr>
          <a:lstStyle/>
          <a:p>
            <a:pPr algn="just"/>
            <a:r>
              <a:rPr lang="es-MX" sz="2200" dirty="0" smtClean="0"/>
              <a:t>Existe en el mercado de la venta directa muchos planes de compensación para que el distribuidor genere distintos tipos de incentivos, sin embargo, la mayoría fueron diseñados por las compañías de manera en que se dificulte para el Distribuidor su entendimiento, haciéndolos enredosos y complicados. El plan de mercadotecnia ATTITUDE fue diseñado para su fácil entendimiento y para nuestras Asesoras de Belleza no se les dificulte generar atractivas ganancias y estas son</a:t>
            </a:r>
          </a:p>
        </p:txBody>
      </p:sp>
      <p:pic>
        <p:nvPicPr>
          <p:cNvPr id="7" name="Imagen 6"/>
          <p:cNvPicPr>
            <a:picLocks noChangeAspect="1"/>
          </p:cNvPicPr>
          <p:nvPr/>
        </p:nvPicPr>
        <p:blipFill>
          <a:blip r:embed="rId4"/>
          <a:stretch>
            <a:fillRect/>
          </a:stretch>
        </p:blipFill>
        <p:spPr>
          <a:xfrm>
            <a:off x="6564729" y="71612"/>
            <a:ext cx="2169581" cy="609358"/>
          </a:xfrm>
          <a:prstGeom prst="rect">
            <a:avLst/>
          </a:prstGeom>
        </p:spPr>
      </p:pic>
      <p:pic>
        <p:nvPicPr>
          <p:cNvPr id="3" name="Imagen 2"/>
          <p:cNvPicPr>
            <a:picLocks noChangeAspect="1"/>
          </p:cNvPicPr>
          <p:nvPr/>
        </p:nvPicPr>
        <p:blipFill>
          <a:blip r:embed="rId5"/>
          <a:stretch>
            <a:fillRect/>
          </a:stretch>
        </p:blipFill>
        <p:spPr>
          <a:xfrm>
            <a:off x="223053" y="2647902"/>
            <a:ext cx="4489624" cy="3214163"/>
          </a:xfrm>
          <a:prstGeom prst="rect">
            <a:avLst/>
          </a:prstGeom>
        </p:spPr>
      </p:pic>
      <p:sp>
        <p:nvSpPr>
          <p:cNvPr id="10" name="Rectángulo 9"/>
          <p:cNvSpPr/>
          <p:nvPr/>
        </p:nvSpPr>
        <p:spPr>
          <a:xfrm>
            <a:off x="4870935" y="2993236"/>
            <a:ext cx="7156934" cy="2462213"/>
          </a:xfrm>
          <a:prstGeom prst="rect">
            <a:avLst/>
          </a:prstGeom>
        </p:spPr>
        <p:txBody>
          <a:bodyPr wrap="square">
            <a:spAutoFit/>
          </a:bodyPr>
          <a:lstStyle/>
          <a:p>
            <a:pPr marL="457200" indent="-457200" algn="just">
              <a:buAutoNum type="arabicParenR"/>
            </a:pPr>
            <a:r>
              <a:rPr lang="es-MX" sz="2200" dirty="0" smtClean="0"/>
              <a:t>Descuentos en productos ATTITUDE</a:t>
            </a:r>
          </a:p>
          <a:p>
            <a:pPr marL="457200" indent="-457200" algn="just">
              <a:buAutoNum type="arabicParenR"/>
            </a:pPr>
            <a:r>
              <a:rPr lang="es-MX" sz="2200" dirty="0" smtClean="0"/>
              <a:t>Ganancias por venta al menudeo de los productos ATTITUDE.</a:t>
            </a:r>
          </a:p>
          <a:p>
            <a:pPr marL="457200" indent="-457200" algn="just">
              <a:buAutoNum type="arabicParenR"/>
            </a:pPr>
            <a:r>
              <a:rPr lang="es-MX" sz="2200" dirty="0" smtClean="0"/>
              <a:t>Ganancias por el desplazamiento de productos ATTITUDE con tu red de distribuidores.</a:t>
            </a:r>
          </a:p>
          <a:p>
            <a:pPr marL="457200" indent="-457200" algn="just">
              <a:buAutoNum type="arabicParenR"/>
            </a:pPr>
            <a:r>
              <a:rPr lang="es-MX" sz="2200" dirty="0" smtClean="0"/>
              <a:t>Ganancias por las promociones mercantiles que ofrece ATTITUDE a sus Asesoras de Belleza.  </a:t>
            </a:r>
          </a:p>
        </p:txBody>
      </p:sp>
      <p:sp>
        <p:nvSpPr>
          <p:cNvPr id="11" name="Rectángulo 10"/>
          <p:cNvSpPr/>
          <p:nvPr/>
        </p:nvSpPr>
        <p:spPr>
          <a:xfrm>
            <a:off x="-8290" y="6082293"/>
            <a:ext cx="12200290" cy="769441"/>
          </a:xfrm>
          <a:prstGeom prst="rect">
            <a:avLst/>
          </a:prstGeom>
        </p:spPr>
        <p:txBody>
          <a:bodyPr wrap="square">
            <a:spAutoFit/>
          </a:bodyPr>
          <a:lstStyle/>
          <a:p>
            <a:pPr algn="just"/>
            <a:r>
              <a:rPr lang="es-MX" sz="2200" dirty="0" smtClean="0"/>
              <a:t>A continuación mostraremos a detalle cada una de estas formas de ganancia para que se te facilite su entendimiento. </a:t>
            </a:r>
            <a:endParaRPr lang="es-MX" sz="2200" dirty="0"/>
          </a:p>
        </p:txBody>
      </p:sp>
    </p:spTree>
    <p:extLst>
      <p:ext uri="{BB962C8B-B14F-4D97-AF65-F5344CB8AC3E}">
        <p14:creationId xmlns:p14="http://schemas.microsoft.com/office/powerpoint/2010/main" val="39701220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 y="5059"/>
            <a:ext cx="12192001" cy="6858000"/>
          </a:xfrm>
          <a:prstGeom prst="rect">
            <a:avLst/>
          </a:prstGeom>
        </p:spPr>
      </p:pic>
      <p:pic>
        <p:nvPicPr>
          <p:cNvPr id="3" name="Imagen 2"/>
          <p:cNvPicPr>
            <a:picLocks noChangeAspect="1"/>
          </p:cNvPicPr>
          <p:nvPr/>
        </p:nvPicPr>
        <p:blipFill>
          <a:blip r:embed="rId3"/>
          <a:stretch>
            <a:fillRect/>
          </a:stretch>
        </p:blipFill>
        <p:spPr>
          <a:xfrm>
            <a:off x="0" y="-1365"/>
            <a:ext cx="12192000" cy="823126"/>
          </a:xfrm>
          <a:prstGeom prst="rect">
            <a:avLst/>
          </a:prstGeom>
        </p:spPr>
      </p:pic>
      <p:sp>
        <p:nvSpPr>
          <p:cNvPr id="4" name="CuadroTexto 3"/>
          <p:cNvSpPr txBox="1"/>
          <p:nvPr/>
        </p:nvSpPr>
        <p:spPr>
          <a:xfrm>
            <a:off x="263479" y="106774"/>
            <a:ext cx="8818527" cy="584775"/>
          </a:xfrm>
          <a:prstGeom prst="rect">
            <a:avLst/>
          </a:prstGeom>
          <a:noFill/>
        </p:spPr>
        <p:txBody>
          <a:bodyPr wrap="square" rtlCol="0">
            <a:spAutoFit/>
          </a:bodyPr>
          <a:lstStyle/>
          <a:p>
            <a:pPr algn="ctr"/>
            <a:r>
              <a:rPr lang="es-MX" sz="3200" b="1" dirty="0" smtClean="0">
                <a:solidFill>
                  <a:schemeClr val="bg1"/>
                </a:solidFill>
                <a:effectLst>
                  <a:outerShdw blurRad="38100" dist="38100" dir="2700000" algn="tl">
                    <a:srgbClr val="000000">
                      <a:alpha val="43137"/>
                    </a:srgbClr>
                  </a:outerShdw>
                </a:effectLst>
              </a:rPr>
              <a:t>Características de los productos      </a:t>
            </a:r>
            <a:endParaRPr lang="es-MX" sz="3200" b="1" dirty="0">
              <a:solidFill>
                <a:schemeClr val="bg1"/>
              </a:solidFill>
              <a:effectLst>
                <a:outerShdw blurRad="38100" dist="38100" dir="2700000" algn="tl">
                  <a:srgbClr val="000000">
                    <a:alpha val="43137"/>
                  </a:srgbClr>
                </a:outerShdw>
              </a:effectLst>
            </a:endParaRPr>
          </a:p>
        </p:txBody>
      </p:sp>
      <p:pic>
        <p:nvPicPr>
          <p:cNvPr id="5" name="Imagen 4"/>
          <p:cNvPicPr>
            <a:picLocks noChangeAspect="1"/>
          </p:cNvPicPr>
          <p:nvPr/>
        </p:nvPicPr>
        <p:blipFill>
          <a:blip r:embed="rId4"/>
          <a:stretch>
            <a:fillRect/>
          </a:stretch>
        </p:blipFill>
        <p:spPr>
          <a:xfrm>
            <a:off x="7921734" y="118106"/>
            <a:ext cx="2169581" cy="609358"/>
          </a:xfrm>
          <a:prstGeom prst="rect">
            <a:avLst/>
          </a:prstGeom>
        </p:spPr>
      </p:pic>
      <p:sp>
        <p:nvSpPr>
          <p:cNvPr id="7" name="Rectángulo 6"/>
          <p:cNvSpPr/>
          <p:nvPr/>
        </p:nvSpPr>
        <p:spPr>
          <a:xfrm>
            <a:off x="1" y="854664"/>
            <a:ext cx="12037310" cy="1785104"/>
          </a:xfrm>
          <a:prstGeom prst="rect">
            <a:avLst/>
          </a:prstGeom>
        </p:spPr>
        <p:txBody>
          <a:bodyPr wrap="square">
            <a:spAutoFit/>
          </a:bodyPr>
          <a:lstStyle/>
          <a:p>
            <a:pPr algn="just"/>
            <a:r>
              <a:rPr lang="es-MX" sz="2200" dirty="0" smtClean="0"/>
              <a:t>Los productos ATTITUDE son actualmente, los mejores cosméticos para el cuidado de la piel con ingredientes únicos provenientes del Mar Muerto que hay en el país. Los productos ATTITUDE  contienen materias primas naturales y orgánicas de calidad </a:t>
            </a:r>
            <a:r>
              <a:rPr lang="es-MX" sz="2200" dirty="0" err="1" smtClean="0"/>
              <a:t>premium</a:t>
            </a:r>
            <a:r>
              <a:rPr lang="es-MX" sz="2200" dirty="0" smtClean="0"/>
              <a:t> extraídas de los lugares más puros del mundo. Por consiguiente brindan un cuidado profundo de la piel y la protegen de los factores ambientales que la afectan día con día.</a:t>
            </a:r>
          </a:p>
        </p:txBody>
      </p:sp>
      <p:pic>
        <p:nvPicPr>
          <p:cNvPr id="6" name="Imagen 5"/>
          <p:cNvPicPr>
            <a:picLocks noChangeAspect="1"/>
          </p:cNvPicPr>
          <p:nvPr/>
        </p:nvPicPr>
        <p:blipFill>
          <a:blip r:embed="rId5"/>
          <a:stretch>
            <a:fillRect/>
          </a:stretch>
        </p:blipFill>
        <p:spPr>
          <a:xfrm>
            <a:off x="253823" y="2836422"/>
            <a:ext cx="3061373" cy="3133527"/>
          </a:xfrm>
          <a:prstGeom prst="rect">
            <a:avLst/>
          </a:prstGeom>
        </p:spPr>
      </p:pic>
      <p:sp>
        <p:nvSpPr>
          <p:cNvPr id="8" name="Rectángulo 7"/>
          <p:cNvSpPr/>
          <p:nvPr/>
        </p:nvSpPr>
        <p:spPr>
          <a:xfrm>
            <a:off x="3526978" y="2789135"/>
            <a:ext cx="8665022" cy="3262432"/>
          </a:xfrm>
          <a:prstGeom prst="rect">
            <a:avLst/>
          </a:prstGeom>
        </p:spPr>
        <p:txBody>
          <a:bodyPr wrap="square">
            <a:spAutoFit/>
          </a:bodyPr>
          <a:lstStyle/>
          <a:p>
            <a:pPr algn="just"/>
            <a:r>
              <a:rPr lang="es-MX" sz="2200" dirty="0" smtClean="0"/>
              <a:t>Otros cosméticos de alta calidad que hay en el país se ofrecen en su mayoría en tiendas departamentales y sus precios son muy elevados por los altos costos en marketing y distribución. Los productos ATTITUDE tiene 4 características fundamentales que los diferencian de los demás:</a:t>
            </a:r>
          </a:p>
          <a:p>
            <a:pPr algn="just"/>
            <a:endParaRPr lang="es-MX" sz="800" dirty="0" smtClean="0"/>
          </a:p>
          <a:p>
            <a:pPr marL="457200" indent="-457200" algn="just">
              <a:buAutoNum type="arabicParenR"/>
            </a:pPr>
            <a:r>
              <a:rPr lang="es-MX" sz="2200" dirty="0" smtClean="0"/>
              <a:t>Soy hipo-</a:t>
            </a:r>
            <a:r>
              <a:rPr lang="es-MX" sz="2200" dirty="0" err="1" smtClean="0"/>
              <a:t>alergénicos</a:t>
            </a:r>
            <a:r>
              <a:rPr lang="es-MX" sz="2200" dirty="0" smtClean="0"/>
              <a:t>.</a:t>
            </a:r>
          </a:p>
          <a:p>
            <a:pPr marL="457200" indent="-457200" algn="just">
              <a:buAutoNum type="arabicParenR"/>
            </a:pPr>
            <a:r>
              <a:rPr lang="es-MX" sz="2200" dirty="0" smtClean="0"/>
              <a:t>No contienen químicos en sus formulaciones.</a:t>
            </a:r>
          </a:p>
          <a:p>
            <a:pPr marL="457200" indent="-457200" algn="just">
              <a:buAutoNum type="arabicParenR"/>
            </a:pPr>
            <a:r>
              <a:rPr lang="es-MX" sz="2200" dirty="0" smtClean="0"/>
              <a:t>Son híper-concentrados.     </a:t>
            </a:r>
          </a:p>
          <a:p>
            <a:pPr marL="457200" indent="-457200" algn="just">
              <a:buAutoNum type="arabicParenR"/>
            </a:pPr>
            <a:r>
              <a:rPr lang="es-MX" sz="2200" dirty="0" smtClean="0"/>
              <a:t>Sus precios son sumamente competitivos considerando la alta calidad de sus formulaciones. </a:t>
            </a:r>
            <a:endParaRPr lang="es-MX" sz="2200" dirty="0"/>
          </a:p>
        </p:txBody>
      </p:sp>
    </p:spTree>
    <p:extLst>
      <p:ext uri="{BB962C8B-B14F-4D97-AF65-F5344CB8AC3E}">
        <p14:creationId xmlns:p14="http://schemas.microsoft.com/office/powerpoint/2010/main" val="3120167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2"/>
          <a:stretch>
            <a:fillRect/>
          </a:stretch>
        </p:blipFill>
        <p:spPr>
          <a:xfrm>
            <a:off x="13087" y="1411199"/>
            <a:ext cx="5382981" cy="5439055"/>
          </a:xfrm>
          <a:prstGeom prst="rect">
            <a:avLst/>
          </a:prstGeom>
        </p:spPr>
      </p:pic>
      <p:pic>
        <p:nvPicPr>
          <p:cNvPr id="4" name="Imagen 3"/>
          <p:cNvPicPr>
            <a:picLocks noChangeAspect="1"/>
          </p:cNvPicPr>
          <p:nvPr/>
        </p:nvPicPr>
        <p:blipFill>
          <a:blip r:embed="rId3"/>
          <a:stretch>
            <a:fillRect/>
          </a:stretch>
        </p:blipFill>
        <p:spPr>
          <a:xfrm>
            <a:off x="5396068" y="-3148"/>
            <a:ext cx="6782131" cy="6852712"/>
          </a:xfrm>
          <a:prstGeom prst="rect">
            <a:avLst/>
          </a:prstGeom>
        </p:spPr>
      </p:pic>
      <p:sp>
        <p:nvSpPr>
          <p:cNvPr id="6" name="CuadroTexto 5"/>
          <p:cNvSpPr txBox="1"/>
          <p:nvPr/>
        </p:nvSpPr>
        <p:spPr>
          <a:xfrm>
            <a:off x="5582048" y="1547655"/>
            <a:ext cx="6475634" cy="3477875"/>
          </a:xfrm>
          <a:prstGeom prst="rect">
            <a:avLst/>
          </a:prstGeom>
          <a:noFill/>
        </p:spPr>
        <p:txBody>
          <a:bodyPr wrap="square" rtlCol="0">
            <a:spAutoFit/>
          </a:bodyPr>
          <a:lstStyle/>
          <a:p>
            <a:pPr algn="ctr"/>
            <a:r>
              <a:rPr lang="es-MX" sz="4000" b="1" u="sng" dirty="0" smtClean="0">
                <a:solidFill>
                  <a:schemeClr val="bg1"/>
                </a:solidFill>
                <a:effectLst>
                  <a:outerShdw blurRad="38100" dist="38100" dir="2700000" algn="tl">
                    <a:srgbClr val="000000">
                      <a:alpha val="43137"/>
                    </a:srgbClr>
                  </a:outerShdw>
                </a:effectLst>
              </a:rPr>
              <a:t>PLAN DE MERCADOTECNIA:</a:t>
            </a:r>
          </a:p>
          <a:p>
            <a:pPr algn="ctr"/>
            <a:endParaRPr lang="es-MX" sz="6000" b="1" dirty="0" smtClean="0">
              <a:solidFill>
                <a:schemeClr val="bg1"/>
              </a:solidFill>
              <a:effectLst>
                <a:outerShdw blurRad="38100" dist="38100" dir="2700000" algn="tl">
                  <a:srgbClr val="000000">
                    <a:alpha val="43137"/>
                  </a:srgbClr>
                </a:outerShdw>
              </a:effectLst>
            </a:endParaRPr>
          </a:p>
          <a:p>
            <a:pPr algn="ctr"/>
            <a:endParaRPr lang="es-MX" sz="6000" b="1" dirty="0" smtClean="0">
              <a:solidFill>
                <a:schemeClr val="bg1"/>
              </a:solidFill>
              <a:effectLst>
                <a:outerShdw blurRad="38100" dist="38100" dir="2700000" algn="tl">
                  <a:srgbClr val="000000">
                    <a:alpha val="43137"/>
                  </a:srgbClr>
                </a:outerShdw>
              </a:effectLst>
            </a:endParaRPr>
          </a:p>
          <a:p>
            <a:pPr algn="ctr"/>
            <a:r>
              <a:rPr lang="es-MX" sz="6000" b="1" dirty="0" smtClean="0">
                <a:solidFill>
                  <a:schemeClr val="bg1"/>
                </a:solidFill>
                <a:effectLst>
                  <a:outerShdw blurRad="38100" dist="38100" dir="2700000" algn="tl">
                    <a:srgbClr val="000000">
                      <a:alpha val="43137"/>
                    </a:srgbClr>
                  </a:outerShdw>
                </a:effectLst>
              </a:rPr>
              <a:t>1ª Forma de ganar</a:t>
            </a:r>
            <a:endParaRPr lang="es-MX" sz="6000" b="1" dirty="0">
              <a:solidFill>
                <a:schemeClr val="bg1"/>
              </a:solidFill>
              <a:effectLst>
                <a:outerShdw blurRad="38100" dist="38100" dir="2700000" algn="tl">
                  <a:srgbClr val="000000">
                    <a:alpha val="43137"/>
                  </a:srgbClr>
                </a:outerShdw>
              </a:effectLst>
            </a:endParaRPr>
          </a:p>
        </p:txBody>
      </p:sp>
      <p:pic>
        <p:nvPicPr>
          <p:cNvPr id="5" name="Imagen 4"/>
          <p:cNvPicPr>
            <a:picLocks noChangeAspect="1"/>
          </p:cNvPicPr>
          <p:nvPr/>
        </p:nvPicPr>
        <p:blipFill>
          <a:blip r:embed="rId4"/>
          <a:stretch>
            <a:fillRect/>
          </a:stretch>
        </p:blipFill>
        <p:spPr>
          <a:xfrm>
            <a:off x="6849083" y="2612795"/>
            <a:ext cx="4093982" cy="1149853"/>
          </a:xfrm>
          <a:prstGeom prst="rect">
            <a:avLst/>
          </a:prstGeom>
        </p:spPr>
      </p:pic>
    </p:spTree>
    <p:extLst>
      <p:ext uri="{BB962C8B-B14F-4D97-AF65-F5344CB8AC3E}">
        <p14:creationId xmlns:p14="http://schemas.microsoft.com/office/powerpoint/2010/main" val="23864483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 y="18296"/>
            <a:ext cx="12192001" cy="6858000"/>
          </a:xfrm>
          <a:prstGeom prst="rect">
            <a:avLst/>
          </a:prstGeom>
        </p:spPr>
      </p:pic>
      <p:pic>
        <p:nvPicPr>
          <p:cNvPr id="3" name="Imagen 2"/>
          <p:cNvPicPr>
            <a:picLocks noChangeAspect="1"/>
          </p:cNvPicPr>
          <p:nvPr/>
        </p:nvPicPr>
        <p:blipFill>
          <a:blip r:embed="rId3"/>
          <a:stretch>
            <a:fillRect/>
          </a:stretch>
        </p:blipFill>
        <p:spPr>
          <a:xfrm>
            <a:off x="0" y="-1365"/>
            <a:ext cx="12192000" cy="823126"/>
          </a:xfrm>
          <a:prstGeom prst="rect">
            <a:avLst/>
          </a:prstGeom>
        </p:spPr>
      </p:pic>
      <p:sp>
        <p:nvSpPr>
          <p:cNvPr id="4" name="CuadroTexto 3"/>
          <p:cNvSpPr txBox="1"/>
          <p:nvPr/>
        </p:nvSpPr>
        <p:spPr>
          <a:xfrm>
            <a:off x="263479" y="106774"/>
            <a:ext cx="8818527" cy="584775"/>
          </a:xfrm>
          <a:prstGeom prst="rect">
            <a:avLst/>
          </a:prstGeom>
          <a:noFill/>
        </p:spPr>
        <p:txBody>
          <a:bodyPr wrap="square" rtlCol="0">
            <a:spAutoFit/>
          </a:bodyPr>
          <a:lstStyle/>
          <a:p>
            <a:r>
              <a:rPr lang="es-MX" sz="3200" b="1" dirty="0" smtClean="0">
                <a:solidFill>
                  <a:schemeClr val="bg1"/>
                </a:solidFill>
                <a:effectLst>
                  <a:outerShdw blurRad="38100" dist="38100" dir="2700000" algn="tl">
                    <a:srgbClr val="000000">
                      <a:alpha val="43137"/>
                    </a:srgbClr>
                  </a:outerShdw>
                </a:effectLst>
              </a:rPr>
              <a:t>1) Descuentos el los productos      </a:t>
            </a:r>
            <a:endParaRPr lang="es-MX" sz="3200" b="1" dirty="0">
              <a:solidFill>
                <a:schemeClr val="bg1"/>
              </a:solidFill>
              <a:effectLst>
                <a:outerShdw blurRad="38100" dist="38100" dir="2700000" algn="tl">
                  <a:srgbClr val="000000">
                    <a:alpha val="43137"/>
                  </a:srgbClr>
                </a:outerShdw>
              </a:effectLst>
            </a:endParaRPr>
          </a:p>
        </p:txBody>
      </p:sp>
      <p:pic>
        <p:nvPicPr>
          <p:cNvPr id="5" name="Imagen 4"/>
          <p:cNvPicPr>
            <a:picLocks noChangeAspect="1"/>
          </p:cNvPicPr>
          <p:nvPr/>
        </p:nvPicPr>
        <p:blipFill>
          <a:blip r:embed="rId4"/>
          <a:stretch>
            <a:fillRect/>
          </a:stretch>
        </p:blipFill>
        <p:spPr>
          <a:xfrm>
            <a:off x="5813964" y="118106"/>
            <a:ext cx="2169581" cy="609358"/>
          </a:xfrm>
          <a:prstGeom prst="rect">
            <a:avLst/>
          </a:prstGeom>
        </p:spPr>
      </p:pic>
      <p:sp>
        <p:nvSpPr>
          <p:cNvPr id="7" name="Rectángulo 6"/>
          <p:cNvSpPr/>
          <p:nvPr/>
        </p:nvSpPr>
        <p:spPr>
          <a:xfrm>
            <a:off x="92988" y="823668"/>
            <a:ext cx="12037310" cy="1107996"/>
          </a:xfrm>
          <a:prstGeom prst="rect">
            <a:avLst/>
          </a:prstGeom>
        </p:spPr>
        <p:txBody>
          <a:bodyPr wrap="square">
            <a:spAutoFit/>
          </a:bodyPr>
          <a:lstStyle/>
          <a:p>
            <a:pPr algn="just"/>
            <a:r>
              <a:rPr lang="es-MX" sz="2200" dirty="0" smtClean="0"/>
              <a:t>La persona que desea comprar los productos ATTITUDE y beneficiarse de excelentes descuentos, se  afilia a ATTITUDE comprando cualquiera de los paquetes de inscripción que ofrece ATTITUDE y así, recibe el nombre de Asesora de Belleza ATTITUDE.</a:t>
            </a:r>
          </a:p>
        </p:txBody>
      </p:sp>
      <p:pic>
        <p:nvPicPr>
          <p:cNvPr id="8" name="Imagen 7"/>
          <p:cNvPicPr>
            <a:picLocks noChangeAspect="1"/>
          </p:cNvPicPr>
          <p:nvPr/>
        </p:nvPicPr>
        <p:blipFill>
          <a:blip r:embed="rId5"/>
          <a:stretch>
            <a:fillRect/>
          </a:stretch>
        </p:blipFill>
        <p:spPr>
          <a:xfrm>
            <a:off x="455650" y="2083572"/>
            <a:ext cx="4085347" cy="2911319"/>
          </a:xfrm>
          <a:prstGeom prst="rect">
            <a:avLst/>
          </a:prstGeom>
        </p:spPr>
      </p:pic>
      <p:sp>
        <p:nvSpPr>
          <p:cNvPr id="9" name="Rectángulo 8"/>
          <p:cNvSpPr/>
          <p:nvPr/>
        </p:nvSpPr>
        <p:spPr>
          <a:xfrm>
            <a:off x="4737318" y="2147895"/>
            <a:ext cx="7392980" cy="2800767"/>
          </a:xfrm>
          <a:prstGeom prst="rect">
            <a:avLst/>
          </a:prstGeom>
        </p:spPr>
        <p:txBody>
          <a:bodyPr wrap="square">
            <a:spAutoFit/>
          </a:bodyPr>
          <a:lstStyle/>
          <a:p>
            <a:pPr algn="just"/>
            <a:r>
              <a:rPr lang="es-MX" sz="2200" dirty="0"/>
              <a:t>El principal beneficio al ser Asesora de Belleza ATTITUDE es el de obtener un </a:t>
            </a:r>
            <a:r>
              <a:rPr lang="es-MX" sz="2200" dirty="0" smtClean="0"/>
              <a:t>descuento del 40% </a:t>
            </a:r>
            <a:r>
              <a:rPr lang="es-MX" sz="2200" dirty="0"/>
              <a:t>sobre el precio </a:t>
            </a:r>
            <a:r>
              <a:rPr lang="es-MX" sz="2200" dirty="0" smtClean="0"/>
              <a:t>catálogo </a:t>
            </a:r>
            <a:r>
              <a:rPr lang="es-MX" sz="2200" dirty="0"/>
              <a:t>o de lista de toda la línea de sus </a:t>
            </a:r>
            <a:r>
              <a:rPr lang="es-MX" sz="2200" dirty="0" smtClean="0"/>
              <a:t>productos. </a:t>
            </a:r>
            <a:r>
              <a:rPr lang="es-MX" sz="2200" dirty="0"/>
              <a:t>Dicho de otra manera, la </a:t>
            </a:r>
            <a:r>
              <a:rPr lang="es-MX" sz="2200" dirty="0" smtClean="0"/>
              <a:t>Asesora </a:t>
            </a:r>
            <a:r>
              <a:rPr lang="es-MX" sz="2200" dirty="0"/>
              <a:t>de </a:t>
            </a:r>
            <a:r>
              <a:rPr lang="es-MX" sz="2200" dirty="0" smtClean="0"/>
              <a:t>Belleza comprará </a:t>
            </a:r>
            <a:r>
              <a:rPr lang="es-MX" sz="2200" dirty="0"/>
              <a:t>los productos ATTITUDE a precio de mayorista</a:t>
            </a:r>
            <a:r>
              <a:rPr lang="es-MX" sz="2200" dirty="0" smtClean="0"/>
              <a:t>. Podrá comprar productos de la misma o mejor calidad que ofrecen las grandes marcas de cosméticos en las tiendas departamentales a un precio realmente bajo si se compara los precios de éstas. </a:t>
            </a:r>
            <a:endParaRPr lang="es-MX" sz="2200" dirty="0"/>
          </a:p>
        </p:txBody>
      </p:sp>
      <p:sp>
        <p:nvSpPr>
          <p:cNvPr id="10" name="Rectángulo 9"/>
          <p:cNvSpPr/>
          <p:nvPr/>
        </p:nvSpPr>
        <p:spPr>
          <a:xfrm>
            <a:off x="176686" y="5073511"/>
            <a:ext cx="11953612" cy="1785104"/>
          </a:xfrm>
          <a:prstGeom prst="rect">
            <a:avLst/>
          </a:prstGeom>
        </p:spPr>
        <p:txBody>
          <a:bodyPr wrap="square">
            <a:spAutoFit/>
          </a:bodyPr>
          <a:lstStyle/>
          <a:p>
            <a:pPr algn="just"/>
            <a:r>
              <a:rPr lang="es-MX" sz="2200" dirty="0"/>
              <a:t>Al obtener este descuento, el ahorro que obtiene la persona afiliada a ATTITUDE es muy importante ya que estará comprando el mejor cosmético que se comercializa en México a precios </a:t>
            </a:r>
            <a:r>
              <a:rPr lang="es-MX" sz="2200" dirty="0" smtClean="0"/>
              <a:t>sumamente </a:t>
            </a:r>
            <a:r>
              <a:rPr lang="es-MX" sz="2200" dirty="0"/>
              <a:t>competitivos, siendo este el primer beneficio como Asesora de Belleza ATTITUDE. </a:t>
            </a:r>
            <a:r>
              <a:rPr lang="es-MX" sz="2200" dirty="0" smtClean="0"/>
              <a:t>El presupuesto usado comúnmente para la compra de cosméticos, podrá ser usado para consumir los productos ATTITUDE y sustituir los que actualmente usa.   </a:t>
            </a:r>
            <a:endParaRPr lang="es-MX" sz="2200" dirty="0"/>
          </a:p>
        </p:txBody>
      </p:sp>
    </p:spTree>
    <p:extLst>
      <p:ext uri="{BB962C8B-B14F-4D97-AF65-F5344CB8AC3E}">
        <p14:creationId xmlns:p14="http://schemas.microsoft.com/office/powerpoint/2010/main" val="15916786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2"/>
          <a:stretch>
            <a:fillRect/>
          </a:stretch>
        </p:blipFill>
        <p:spPr>
          <a:xfrm>
            <a:off x="13087" y="1411199"/>
            <a:ext cx="5382981" cy="5439055"/>
          </a:xfrm>
          <a:prstGeom prst="rect">
            <a:avLst/>
          </a:prstGeom>
        </p:spPr>
      </p:pic>
      <p:pic>
        <p:nvPicPr>
          <p:cNvPr id="4" name="Imagen 3"/>
          <p:cNvPicPr>
            <a:picLocks noChangeAspect="1"/>
          </p:cNvPicPr>
          <p:nvPr/>
        </p:nvPicPr>
        <p:blipFill>
          <a:blip r:embed="rId3"/>
          <a:stretch>
            <a:fillRect/>
          </a:stretch>
        </p:blipFill>
        <p:spPr>
          <a:xfrm>
            <a:off x="5396068" y="-3148"/>
            <a:ext cx="6782131" cy="6852712"/>
          </a:xfrm>
          <a:prstGeom prst="rect">
            <a:avLst/>
          </a:prstGeom>
        </p:spPr>
      </p:pic>
      <p:sp>
        <p:nvSpPr>
          <p:cNvPr id="6" name="CuadroTexto 5"/>
          <p:cNvSpPr txBox="1"/>
          <p:nvPr/>
        </p:nvSpPr>
        <p:spPr>
          <a:xfrm>
            <a:off x="5582048" y="1547655"/>
            <a:ext cx="6475634" cy="3477875"/>
          </a:xfrm>
          <a:prstGeom prst="rect">
            <a:avLst/>
          </a:prstGeom>
          <a:noFill/>
        </p:spPr>
        <p:txBody>
          <a:bodyPr wrap="square" rtlCol="0">
            <a:spAutoFit/>
          </a:bodyPr>
          <a:lstStyle/>
          <a:p>
            <a:pPr algn="ctr"/>
            <a:r>
              <a:rPr lang="es-MX" sz="4000" b="1" u="sng" dirty="0" smtClean="0">
                <a:solidFill>
                  <a:schemeClr val="bg1"/>
                </a:solidFill>
                <a:effectLst>
                  <a:outerShdw blurRad="38100" dist="38100" dir="2700000" algn="tl">
                    <a:srgbClr val="000000">
                      <a:alpha val="43137"/>
                    </a:srgbClr>
                  </a:outerShdw>
                </a:effectLst>
              </a:rPr>
              <a:t>PLAN DE MERCADOTECNIA:</a:t>
            </a:r>
          </a:p>
          <a:p>
            <a:pPr algn="ctr"/>
            <a:endParaRPr lang="es-MX" sz="6000" b="1" dirty="0" smtClean="0">
              <a:solidFill>
                <a:schemeClr val="bg1"/>
              </a:solidFill>
              <a:effectLst>
                <a:outerShdw blurRad="38100" dist="38100" dir="2700000" algn="tl">
                  <a:srgbClr val="000000">
                    <a:alpha val="43137"/>
                  </a:srgbClr>
                </a:outerShdw>
              </a:effectLst>
            </a:endParaRPr>
          </a:p>
          <a:p>
            <a:pPr algn="ctr"/>
            <a:endParaRPr lang="es-MX" sz="6000" b="1" dirty="0" smtClean="0">
              <a:solidFill>
                <a:schemeClr val="bg1"/>
              </a:solidFill>
              <a:effectLst>
                <a:outerShdw blurRad="38100" dist="38100" dir="2700000" algn="tl">
                  <a:srgbClr val="000000">
                    <a:alpha val="43137"/>
                  </a:srgbClr>
                </a:outerShdw>
              </a:effectLst>
            </a:endParaRPr>
          </a:p>
          <a:p>
            <a:pPr algn="ctr"/>
            <a:r>
              <a:rPr lang="es-MX" sz="6000" b="1" dirty="0">
                <a:solidFill>
                  <a:schemeClr val="bg1"/>
                </a:solidFill>
                <a:effectLst>
                  <a:outerShdw blurRad="38100" dist="38100" dir="2700000" algn="tl">
                    <a:srgbClr val="000000">
                      <a:alpha val="43137"/>
                    </a:srgbClr>
                  </a:outerShdw>
                </a:effectLst>
              </a:rPr>
              <a:t>2</a:t>
            </a:r>
            <a:r>
              <a:rPr lang="es-MX" sz="6000" b="1" dirty="0" smtClean="0">
                <a:solidFill>
                  <a:schemeClr val="bg1"/>
                </a:solidFill>
                <a:effectLst>
                  <a:outerShdw blurRad="38100" dist="38100" dir="2700000" algn="tl">
                    <a:srgbClr val="000000">
                      <a:alpha val="43137"/>
                    </a:srgbClr>
                  </a:outerShdw>
                </a:effectLst>
              </a:rPr>
              <a:t>ª Forma de ganar</a:t>
            </a:r>
            <a:endParaRPr lang="es-MX" sz="6000" b="1" dirty="0">
              <a:solidFill>
                <a:schemeClr val="bg1"/>
              </a:solidFill>
              <a:effectLst>
                <a:outerShdw blurRad="38100" dist="38100" dir="2700000" algn="tl">
                  <a:srgbClr val="000000">
                    <a:alpha val="43137"/>
                  </a:srgbClr>
                </a:outerShdw>
              </a:effectLst>
            </a:endParaRPr>
          </a:p>
        </p:txBody>
      </p:sp>
      <p:pic>
        <p:nvPicPr>
          <p:cNvPr id="5" name="Imagen 4"/>
          <p:cNvPicPr>
            <a:picLocks noChangeAspect="1"/>
          </p:cNvPicPr>
          <p:nvPr/>
        </p:nvPicPr>
        <p:blipFill>
          <a:blip r:embed="rId4"/>
          <a:stretch>
            <a:fillRect/>
          </a:stretch>
        </p:blipFill>
        <p:spPr>
          <a:xfrm>
            <a:off x="6849083" y="2612795"/>
            <a:ext cx="4093982" cy="1149853"/>
          </a:xfrm>
          <a:prstGeom prst="rect">
            <a:avLst/>
          </a:prstGeom>
        </p:spPr>
      </p:pic>
    </p:spTree>
    <p:extLst>
      <p:ext uri="{BB962C8B-B14F-4D97-AF65-F5344CB8AC3E}">
        <p14:creationId xmlns:p14="http://schemas.microsoft.com/office/powerpoint/2010/main" val="37176123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 y="-12700"/>
            <a:ext cx="12192001" cy="6858000"/>
          </a:xfrm>
          <a:prstGeom prst="rect">
            <a:avLst/>
          </a:prstGeom>
        </p:spPr>
      </p:pic>
      <p:pic>
        <p:nvPicPr>
          <p:cNvPr id="3" name="Imagen 2"/>
          <p:cNvPicPr>
            <a:picLocks noChangeAspect="1"/>
          </p:cNvPicPr>
          <p:nvPr/>
        </p:nvPicPr>
        <p:blipFill>
          <a:blip r:embed="rId3"/>
          <a:stretch>
            <a:fillRect/>
          </a:stretch>
        </p:blipFill>
        <p:spPr>
          <a:xfrm>
            <a:off x="0" y="-1365"/>
            <a:ext cx="12192000" cy="823126"/>
          </a:xfrm>
          <a:prstGeom prst="rect">
            <a:avLst/>
          </a:prstGeom>
        </p:spPr>
      </p:pic>
      <p:sp>
        <p:nvSpPr>
          <p:cNvPr id="4" name="CuadroTexto 3"/>
          <p:cNvSpPr txBox="1"/>
          <p:nvPr/>
        </p:nvSpPr>
        <p:spPr>
          <a:xfrm>
            <a:off x="263479" y="106774"/>
            <a:ext cx="8942513" cy="584775"/>
          </a:xfrm>
          <a:prstGeom prst="rect">
            <a:avLst/>
          </a:prstGeom>
          <a:noFill/>
        </p:spPr>
        <p:txBody>
          <a:bodyPr wrap="square" rtlCol="0">
            <a:spAutoFit/>
          </a:bodyPr>
          <a:lstStyle/>
          <a:p>
            <a:r>
              <a:rPr lang="es-MX" sz="3200" b="1" dirty="0">
                <a:solidFill>
                  <a:schemeClr val="bg1"/>
                </a:solidFill>
                <a:effectLst>
                  <a:outerShdw blurRad="38100" dist="38100" dir="2700000" algn="tl">
                    <a:srgbClr val="000000">
                      <a:alpha val="43137"/>
                    </a:srgbClr>
                  </a:outerShdw>
                </a:effectLst>
              </a:rPr>
              <a:t>2</a:t>
            </a:r>
            <a:r>
              <a:rPr lang="es-MX" sz="3200" b="1" dirty="0" smtClean="0">
                <a:solidFill>
                  <a:schemeClr val="bg1"/>
                </a:solidFill>
                <a:effectLst>
                  <a:outerShdw blurRad="38100" dist="38100" dir="2700000" algn="tl">
                    <a:srgbClr val="000000">
                      <a:alpha val="43137"/>
                    </a:srgbClr>
                  </a:outerShdw>
                </a:effectLst>
              </a:rPr>
              <a:t>) Ganancia por venta al menudeo de los productos </a:t>
            </a:r>
            <a:endParaRPr lang="es-MX" sz="3200" b="1" dirty="0">
              <a:solidFill>
                <a:schemeClr val="bg1"/>
              </a:solidFill>
              <a:effectLst>
                <a:outerShdw blurRad="38100" dist="38100" dir="2700000" algn="tl">
                  <a:srgbClr val="000000">
                    <a:alpha val="43137"/>
                  </a:srgbClr>
                </a:outerShdw>
              </a:effectLst>
            </a:endParaRPr>
          </a:p>
        </p:txBody>
      </p:sp>
      <p:pic>
        <p:nvPicPr>
          <p:cNvPr id="5" name="Imagen 4"/>
          <p:cNvPicPr>
            <a:picLocks noChangeAspect="1"/>
          </p:cNvPicPr>
          <p:nvPr/>
        </p:nvPicPr>
        <p:blipFill>
          <a:blip r:embed="rId4"/>
          <a:stretch>
            <a:fillRect/>
          </a:stretch>
        </p:blipFill>
        <p:spPr>
          <a:xfrm>
            <a:off x="9363074" y="118106"/>
            <a:ext cx="2169581" cy="609358"/>
          </a:xfrm>
          <a:prstGeom prst="rect">
            <a:avLst/>
          </a:prstGeom>
        </p:spPr>
      </p:pic>
      <p:sp>
        <p:nvSpPr>
          <p:cNvPr id="7" name="Rectángulo 6"/>
          <p:cNvSpPr/>
          <p:nvPr/>
        </p:nvSpPr>
        <p:spPr>
          <a:xfrm>
            <a:off x="154983" y="916656"/>
            <a:ext cx="11882327" cy="2123658"/>
          </a:xfrm>
          <a:prstGeom prst="rect">
            <a:avLst/>
          </a:prstGeom>
        </p:spPr>
        <p:txBody>
          <a:bodyPr wrap="square">
            <a:spAutoFit/>
          </a:bodyPr>
          <a:lstStyle/>
          <a:p>
            <a:pPr algn="just"/>
            <a:r>
              <a:rPr lang="es-MX" sz="2200" dirty="0" smtClean="0"/>
              <a:t>El segundo beneficio que obtiene la Asesora de Belleza ATTITUDE es la ganancia que obtiene por vender al menudeo, es decir, compra con precio de lista de mayoreo y revende a precio de lista público.</a:t>
            </a:r>
          </a:p>
          <a:p>
            <a:pPr algn="just"/>
            <a:endParaRPr lang="es-MX" sz="2200" dirty="0" smtClean="0"/>
          </a:p>
          <a:p>
            <a:pPr algn="just"/>
            <a:r>
              <a:rPr lang="es-MX" sz="2200" dirty="0" smtClean="0"/>
              <a:t>Hay dos tipos de ganancia por venta al menudeo de los productos ATTITUDE. La primera es vendiendo a sus clientes por medio de catálogo ATTITUDE o en demostraciones de producto, y la segunda es cuando sus clientes compran por medio de la Pagina Web Personal de la Asesora de belleza ATTITUDE.  </a:t>
            </a:r>
          </a:p>
        </p:txBody>
      </p:sp>
      <p:sp>
        <p:nvSpPr>
          <p:cNvPr id="8" name="Rectángulo 7"/>
          <p:cNvSpPr/>
          <p:nvPr/>
        </p:nvSpPr>
        <p:spPr>
          <a:xfrm>
            <a:off x="942815" y="6013007"/>
            <a:ext cx="4590079" cy="830997"/>
          </a:xfrm>
          <a:prstGeom prst="rect">
            <a:avLst/>
          </a:prstGeom>
        </p:spPr>
        <p:txBody>
          <a:bodyPr wrap="square">
            <a:spAutoFit/>
          </a:bodyPr>
          <a:lstStyle/>
          <a:p>
            <a:pPr algn="ctr"/>
            <a:r>
              <a:rPr lang="es-MX" sz="2400" b="1" dirty="0" smtClean="0"/>
              <a:t>1) VENTA POR CATÁLOGO O DEMOSTRACIONES DE PRODUCTO</a:t>
            </a:r>
          </a:p>
        </p:txBody>
      </p:sp>
      <p:sp>
        <p:nvSpPr>
          <p:cNvPr id="9" name="Rectángulo 8"/>
          <p:cNvSpPr/>
          <p:nvPr/>
        </p:nvSpPr>
        <p:spPr>
          <a:xfrm>
            <a:off x="6602277" y="6025928"/>
            <a:ext cx="4930378" cy="830997"/>
          </a:xfrm>
          <a:prstGeom prst="rect">
            <a:avLst/>
          </a:prstGeom>
        </p:spPr>
        <p:txBody>
          <a:bodyPr wrap="square">
            <a:spAutoFit/>
          </a:bodyPr>
          <a:lstStyle/>
          <a:p>
            <a:pPr algn="ctr"/>
            <a:r>
              <a:rPr lang="es-MX" sz="2400" b="1" dirty="0" smtClean="0"/>
              <a:t>2) VENTA A TRAVÉS DE SU PAGINA WEB PERSONAL ATTITUDE</a:t>
            </a:r>
          </a:p>
        </p:txBody>
      </p:sp>
      <p:pic>
        <p:nvPicPr>
          <p:cNvPr id="6" name="Imagen 5"/>
          <p:cNvPicPr>
            <a:picLocks noChangeAspect="1"/>
          </p:cNvPicPr>
          <p:nvPr/>
        </p:nvPicPr>
        <p:blipFill>
          <a:blip r:embed="rId5"/>
          <a:stretch>
            <a:fillRect/>
          </a:stretch>
        </p:blipFill>
        <p:spPr>
          <a:xfrm>
            <a:off x="7299175" y="3135209"/>
            <a:ext cx="3536582" cy="2570796"/>
          </a:xfrm>
          <a:prstGeom prst="rect">
            <a:avLst/>
          </a:prstGeom>
        </p:spPr>
      </p:pic>
      <p:pic>
        <p:nvPicPr>
          <p:cNvPr id="12" name="Imagen 11"/>
          <p:cNvPicPr>
            <a:picLocks noChangeAspect="1"/>
          </p:cNvPicPr>
          <p:nvPr/>
        </p:nvPicPr>
        <p:blipFill>
          <a:blip r:embed="rId6"/>
          <a:stretch>
            <a:fillRect/>
          </a:stretch>
        </p:blipFill>
        <p:spPr>
          <a:xfrm>
            <a:off x="2120770" y="3130682"/>
            <a:ext cx="2497726" cy="2815618"/>
          </a:xfrm>
          <a:prstGeom prst="rect">
            <a:avLst/>
          </a:prstGeom>
        </p:spPr>
      </p:pic>
    </p:spTree>
    <p:extLst>
      <p:ext uri="{BB962C8B-B14F-4D97-AF65-F5344CB8AC3E}">
        <p14:creationId xmlns:p14="http://schemas.microsoft.com/office/powerpoint/2010/main" val="19775504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 y="-12700"/>
            <a:ext cx="12192001" cy="6858000"/>
          </a:xfrm>
          <a:prstGeom prst="rect">
            <a:avLst/>
          </a:prstGeom>
        </p:spPr>
      </p:pic>
      <p:pic>
        <p:nvPicPr>
          <p:cNvPr id="3" name="Imagen 2"/>
          <p:cNvPicPr>
            <a:picLocks noChangeAspect="1"/>
          </p:cNvPicPr>
          <p:nvPr/>
        </p:nvPicPr>
        <p:blipFill>
          <a:blip r:embed="rId3"/>
          <a:stretch>
            <a:fillRect/>
          </a:stretch>
        </p:blipFill>
        <p:spPr>
          <a:xfrm>
            <a:off x="0" y="-1365"/>
            <a:ext cx="12192000" cy="823126"/>
          </a:xfrm>
          <a:prstGeom prst="rect">
            <a:avLst/>
          </a:prstGeom>
        </p:spPr>
      </p:pic>
      <p:sp>
        <p:nvSpPr>
          <p:cNvPr id="4" name="CuadroTexto 3"/>
          <p:cNvSpPr txBox="1"/>
          <p:nvPr/>
        </p:nvSpPr>
        <p:spPr>
          <a:xfrm>
            <a:off x="263479" y="106774"/>
            <a:ext cx="8942513" cy="584775"/>
          </a:xfrm>
          <a:prstGeom prst="rect">
            <a:avLst/>
          </a:prstGeom>
          <a:noFill/>
        </p:spPr>
        <p:txBody>
          <a:bodyPr wrap="square" rtlCol="0">
            <a:spAutoFit/>
          </a:bodyPr>
          <a:lstStyle/>
          <a:p>
            <a:r>
              <a:rPr lang="es-MX" sz="3200" b="1" dirty="0">
                <a:solidFill>
                  <a:schemeClr val="bg1"/>
                </a:solidFill>
                <a:effectLst>
                  <a:outerShdw blurRad="38100" dist="38100" dir="2700000" algn="tl">
                    <a:srgbClr val="000000">
                      <a:alpha val="43137"/>
                    </a:srgbClr>
                  </a:outerShdw>
                </a:effectLst>
              </a:rPr>
              <a:t>2</a:t>
            </a:r>
            <a:r>
              <a:rPr lang="es-MX" sz="3200" b="1" dirty="0" smtClean="0">
                <a:solidFill>
                  <a:schemeClr val="bg1"/>
                </a:solidFill>
                <a:effectLst>
                  <a:outerShdw blurRad="38100" dist="38100" dir="2700000" algn="tl">
                    <a:srgbClr val="000000">
                      <a:alpha val="43137"/>
                    </a:srgbClr>
                  </a:outerShdw>
                </a:effectLst>
              </a:rPr>
              <a:t>) Ganancia por venta al menudeo de los productos </a:t>
            </a:r>
            <a:endParaRPr lang="es-MX" sz="3200" b="1" dirty="0">
              <a:solidFill>
                <a:schemeClr val="bg1"/>
              </a:solidFill>
              <a:effectLst>
                <a:outerShdw blurRad="38100" dist="38100" dir="2700000" algn="tl">
                  <a:srgbClr val="000000">
                    <a:alpha val="43137"/>
                  </a:srgbClr>
                </a:outerShdw>
              </a:effectLst>
            </a:endParaRPr>
          </a:p>
        </p:txBody>
      </p:sp>
      <p:pic>
        <p:nvPicPr>
          <p:cNvPr id="5" name="Imagen 4"/>
          <p:cNvPicPr>
            <a:picLocks noChangeAspect="1"/>
          </p:cNvPicPr>
          <p:nvPr/>
        </p:nvPicPr>
        <p:blipFill>
          <a:blip r:embed="rId4"/>
          <a:stretch>
            <a:fillRect/>
          </a:stretch>
        </p:blipFill>
        <p:spPr>
          <a:xfrm>
            <a:off x="9363074" y="118106"/>
            <a:ext cx="2169581" cy="609358"/>
          </a:xfrm>
          <a:prstGeom prst="rect">
            <a:avLst/>
          </a:prstGeom>
        </p:spPr>
      </p:pic>
      <p:sp>
        <p:nvSpPr>
          <p:cNvPr id="7" name="Rectángulo 6"/>
          <p:cNvSpPr/>
          <p:nvPr/>
        </p:nvSpPr>
        <p:spPr>
          <a:xfrm>
            <a:off x="92991" y="823668"/>
            <a:ext cx="5842859" cy="2800767"/>
          </a:xfrm>
          <a:prstGeom prst="rect">
            <a:avLst/>
          </a:prstGeom>
        </p:spPr>
        <p:txBody>
          <a:bodyPr wrap="square">
            <a:spAutoFit/>
          </a:bodyPr>
          <a:lstStyle/>
          <a:p>
            <a:pPr algn="just"/>
            <a:r>
              <a:rPr lang="es-MX" sz="2200" dirty="0" smtClean="0"/>
              <a:t>La venta por catálogo o demostraciones de producto ATTITUDE es la ganancia que obtiene la Asesora de Belleza ATTITUDE ofreciendo directamente a sus clientes los productos ATTITUDE. Esta venta la realiza de manera individual o grupal mostrando el catálogo de productos y haciendo demostraciones de los productos ATTITUDE.  </a:t>
            </a:r>
          </a:p>
        </p:txBody>
      </p:sp>
      <p:sp>
        <p:nvSpPr>
          <p:cNvPr id="8" name="Rectángulo 7"/>
          <p:cNvSpPr/>
          <p:nvPr/>
        </p:nvSpPr>
        <p:spPr>
          <a:xfrm>
            <a:off x="-2577" y="6400468"/>
            <a:ext cx="6093412" cy="461665"/>
          </a:xfrm>
          <a:prstGeom prst="rect">
            <a:avLst/>
          </a:prstGeom>
        </p:spPr>
        <p:txBody>
          <a:bodyPr wrap="square">
            <a:spAutoFit/>
          </a:bodyPr>
          <a:lstStyle/>
          <a:p>
            <a:pPr algn="ctr"/>
            <a:r>
              <a:rPr lang="es-MX" sz="2400" b="1" dirty="0" smtClean="0"/>
              <a:t>VENTA POR CATALOGO O DEMOSTRACIONES</a:t>
            </a:r>
          </a:p>
        </p:txBody>
      </p:sp>
      <p:sp>
        <p:nvSpPr>
          <p:cNvPr id="9" name="Rectángulo 8"/>
          <p:cNvSpPr/>
          <p:nvPr/>
        </p:nvSpPr>
        <p:spPr>
          <a:xfrm>
            <a:off x="7160214" y="6397884"/>
            <a:ext cx="4321443" cy="461665"/>
          </a:xfrm>
          <a:prstGeom prst="rect">
            <a:avLst/>
          </a:prstGeom>
        </p:spPr>
        <p:txBody>
          <a:bodyPr wrap="square">
            <a:spAutoFit/>
          </a:bodyPr>
          <a:lstStyle/>
          <a:p>
            <a:pPr algn="ctr"/>
            <a:r>
              <a:rPr lang="es-MX" sz="2400" b="1" dirty="0" smtClean="0"/>
              <a:t>VENTA PAGINA WEB PERSONAL </a:t>
            </a:r>
          </a:p>
        </p:txBody>
      </p:sp>
      <p:sp>
        <p:nvSpPr>
          <p:cNvPr id="10" name="Rectángulo 9"/>
          <p:cNvSpPr/>
          <p:nvPr/>
        </p:nvSpPr>
        <p:spPr>
          <a:xfrm>
            <a:off x="6261315" y="821088"/>
            <a:ext cx="5824769" cy="2800767"/>
          </a:xfrm>
          <a:prstGeom prst="rect">
            <a:avLst/>
          </a:prstGeom>
        </p:spPr>
        <p:txBody>
          <a:bodyPr wrap="square">
            <a:spAutoFit/>
          </a:bodyPr>
          <a:lstStyle/>
          <a:p>
            <a:pPr algn="just"/>
            <a:r>
              <a:rPr lang="es-MX" sz="2200" dirty="0" smtClean="0"/>
              <a:t>Los CLIENTES VIP ATTITUDE son las personas que compran productos ATTITUDE a través de la Pagina Web Personal de alguna Asesora de belleza ATTITUDE. Éstos, pagan una anualidad para poder comprar directamente en la Pagina Web Personal de alguna Asesora y obtienen un 20% de descuento sobre el precio catalogo o de lista de los productos ATTITUDE.</a:t>
            </a:r>
          </a:p>
        </p:txBody>
      </p:sp>
      <p:pic>
        <p:nvPicPr>
          <p:cNvPr id="13" name="Imagen 12"/>
          <p:cNvPicPr>
            <a:picLocks noChangeAspect="1"/>
          </p:cNvPicPr>
          <p:nvPr/>
        </p:nvPicPr>
        <p:blipFill>
          <a:blip r:embed="rId5"/>
          <a:stretch>
            <a:fillRect/>
          </a:stretch>
        </p:blipFill>
        <p:spPr>
          <a:xfrm>
            <a:off x="1813301" y="3624435"/>
            <a:ext cx="2483508" cy="2799590"/>
          </a:xfrm>
          <a:prstGeom prst="rect">
            <a:avLst/>
          </a:prstGeom>
        </p:spPr>
      </p:pic>
      <p:pic>
        <p:nvPicPr>
          <p:cNvPr id="14" name="Imagen 13"/>
          <p:cNvPicPr>
            <a:picLocks noChangeAspect="1"/>
          </p:cNvPicPr>
          <p:nvPr/>
        </p:nvPicPr>
        <p:blipFill>
          <a:blip r:embed="rId6"/>
          <a:stretch>
            <a:fillRect/>
          </a:stretch>
        </p:blipFill>
        <p:spPr>
          <a:xfrm>
            <a:off x="7222209" y="3642105"/>
            <a:ext cx="4102153" cy="2727932"/>
          </a:xfrm>
          <a:prstGeom prst="rect">
            <a:avLst/>
          </a:prstGeom>
        </p:spPr>
      </p:pic>
    </p:spTree>
    <p:extLst>
      <p:ext uri="{BB962C8B-B14F-4D97-AF65-F5344CB8AC3E}">
        <p14:creationId xmlns:p14="http://schemas.microsoft.com/office/powerpoint/2010/main" val="19074545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 y="-12700"/>
            <a:ext cx="12192001" cy="6858000"/>
          </a:xfrm>
          <a:prstGeom prst="rect">
            <a:avLst/>
          </a:prstGeom>
        </p:spPr>
      </p:pic>
      <p:pic>
        <p:nvPicPr>
          <p:cNvPr id="3" name="Imagen 2"/>
          <p:cNvPicPr>
            <a:picLocks noChangeAspect="1"/>
          </p:cNvPicPr>
          <p:nvPr/>
        </p:nvPicPr>
        <p:blipFill>
          <a:blip r:embed="rId3"/>
          <a:stretch>
            <a:fillRect/>
          </a:stretch>
        </p:blipFill>
        <p:spPr>
          <a:xfrm>
            <a:off x="0" y="-1365"/>
            <a:ext cx="12192000" cy="823126"/>
          </a:xfrm>
          <a:prstGeom prst="rect">
            <a:avLst/>
          </a:prstGeom>
        </p:spPr>
      </p:pic>
      <p:sp>
        <p:nvSpPr>
          <p:cNvPr id="4" name="CuadroTexto 3"/>
          <p:cNvSpPr txBox="1"/>
          <p:nvPr/>
        </p:nvSpPr>
        <p:spPr>
          <a:xfrm>
            <a:off x="263479" y="106774"/>
            <a:ext cx="8942513" cy="584775"/>
          </a:xfrm>
          <a:prstGeom prst="rect">
            <a:avLst/>
          </a:prstGeom>
          <a:noFill/>
        </p:spPr>
        <p:txBody>
          <a:bodyPr wrap="square" rtlCol="0">
            <a:spAutoFit/>
          </a:bodyPr>
          <a:lstStyle/>
          <a:p>
            <a:r>
              <a:rPr lang="es-MX" sz="3200" b="1" dirty="0">
                <a:solidFill>
                  <a:schemeClr val="bg1"/>
                </a:solidFill>
                <a:effectLst>
                  <a:outerShdw blurRad="38100" dist="38100" dir="2700000" algn="tl">
                    <a:srgbClr val="000000">
                      <a:alpha val="43137"/>
                    </a:srgbClr>
                  </a:outerShdw>
                </a:effectLst>
              </a:rPr>
              <a:t>2</a:t>
            </a:r>
            <a:r>
              <a:rPr lang="es-MX" sz="3200" b="1" dirty="0" smtClean="0">
                <a:solidFill>
                  <a:schemeClr val="bg1"/>
                </a:solidFill>
                <a:effectLst>
                  <a:outerShdw blurRad="38100" dist="38100" dir="2700000" algn="tl">
                    <a:srgbClr val="000000">
                      <a:alpha val="43137"/>
                    </a:srgbClr>
                  </a:outerShdw>
                </a:effectLst>
              </a:rPr>
              <a:t>) Ganancia por venta al menudeo de los productos </a:t>
            </a:r>
            <a:endParaRPr lang="es-MX" sz="3200" b="1" dirty="0">
              <a:solidFill>
                <a:schemeClr val="bg1"/>
              </a:solidFill>
              <a:effectLst>
                <a:outerShdw blurRad="38100" dist="38100" dir="2700000" algn="tl">
                  <a:srgbClr val="000000">
                    <a:alpha val="43137"/>
                  </a:srgbClr>
                </a:outerShdw>
              </a:effectLst>
            </a:endParaRPr>
          </a:p>
        </p:txBody>
      </p:sp>
      <p:pic>
        <p:nvPicPr>
          <p:cNvPr id="5" name="Imagen 4"/>
          <p:cNvPicPr>
            <a:picLocks noChangeAspect="1"/>
          </p:cNvPicPr>
          <p:nvPr/>
        </p:nvPicPr>
        <p:blipFill>
          <a:blip r:embed="rId4"/>
          <a:stretch>
            <a:fillRect/>
          </a:stretch>
        </p:blipFill>
        <p:spPr>
          <a:xfrm>
            <a:off x="9363074" y="118106"/>
            <a:ext cx="2169581" cy="609358"/>
          </a:xfrm>
          <a:prstGeom prst="rect">
            <a:avLst/>
          </a:prstGeom>
        </p:spPr>
      </p:pic>
      <p:sp>
        <p:nvSpPr>
          <p:cNvPr id="7" name="Rectángulo 6"/>
          <p:cNvSpPr/>
          <p:nvPr/>
        </p:nvSpPr>
        <p:spPr>
          <a:xfrm>
            <a:off x="92991" y="823668"/>
            <a:ext cx="5842859" cy="2123658"/>
          </a:xfrm>
          <a:prstGeom prst="rect">
            <a:avLst/>
          </a:prstGeom>
        </p:spPr>
        <p:txBody>
          <a:bodyPr wrap="square">
            <a:spAutoFit/>
          </a:bodyPr>
          <a:lstStyle/>
          <a:p>
            <a:pPr algn="just"/>
            <a:r>
              <a:rPr lang="es-MX" sz="2200" dirty="0" smtClean="0"/>
              <a:t>La Asesora de Belleza ATTITUDE que vende por medio del catalogo o haciendo demostraciones de los productos, compra a precio de mayorista con un 40% de descuento y revende a precio de menudeo obteniendo un 66% de ganancia. La ganancia la obtiene directamente de sus clientes.</a:t>
            </a:r>
          </a:p>
        </p:txBody>
      </p:sp>
      <p:sp>
        <p:nvSpPr>
          <p:cNvPr id="8" name="Rectángulo 7"/>
          <p:cNvSpPr/>
          <p:nvPr/>
        </p:nvSpPr>
        <p:spPr>
          <a:xfrm>
            <a:off x="508864" y="6028510"/>
            <a:ext cx="5426986" cy="830997"/>
          </a:xfrm>
          <a:prstGeom prst="rect">
            <a:avLst/>
          </a:prstGeom>
        </p:spPr>
        <p:txBody>
          <a:bodyPr wrap="square">
            <a:spAutoFit/>
          </a:bodyPr>
          <a:lstStyle/>
          <a:p>
            <a:pPr algn="ctr"/>
            <a:r>
              <a:rPr lang="es-MX" sz="2400" b="1" dirty="0" smtClean="0"/>
              <a:t>66% DE GANANCIA POR VENTA </a:t>
            </a:r>
          </a:p>
          <a:p>
            <a:pPr algn="ctr"/>
            <a:r>
              <a:rPr lang="es-MX" sz="2400" b="1" dirty="0" smtClean="0"/>
              <a:t>POR CATALOGO O DEMOSTRACIONES</a:t>
            </a:r>
          </a:p>
        </p:txBody>
      </p:sp>
      <p:sp>
        <p:nvSpPr>
          <p:cNvPr id="9" name="Rectángulo 8"/>
          <p:cNvSpPr/>
          <p:nvPr/>
        </p:nvSpPr>
        <p:spPr>
          <a:xfrm>
            <a:off x="6602277" y="6041427"/>
            <a:ext cx="5331418" cy="830997"/>
          </a:xfrm>
          <a:prstGeom prst="rect">
            <a:avLst/>
          </a:prstGeom>
        </p:spPr>
        <p:txBody>
          <a:bodyPr wrap="square">
            <a:spAutoFit/>
          </a:bodyPr>
          <a:lstStyle/>
          <a:p>
            <a:pPr algn="ctr"/>
            <a:r>
              <a:rPr lang="es-MX" sz="2400" b="1" dirty="0" smtClean="0"/>
              <a:t>25% DE GANANCIA POR VENTA </a:t>
            </a:r>
          </a:p>
          <a:p>
            <a:pPr algn="ctr"/>
            <a:r>
              <a:rPr lang="es-MX" sz="2400" b="1" dirty="0" smtClean="0"/>
              <a:t>POR PAGINA WEB PERSONAL</a:t>
            </a:r>
          </a:p>
        </p:txBody>
      </p:sp>
      <p:sp>
        <p:nvSpPr>
          <p:cNvPr id="10" name="Rectángulo 9"/>
          <p:cNvSpPr/>
          <p:nvPr/>
        </p:nvSpPr>
        <p:spPr>
          <a:xfrm>
            <a:off x="6261315" y="821088"/>
            <a:ext cx="5824769" cy="2462213"/>
          </a:xfrm>
          <a:prstGeom prst="rect">
            <a:avLst/>
          </a:prstGeom>
        </p:spPr>
        <p:txBody>
          <a:bodyPr wrap="square">
            <a:spAutoFit/>
          </a:bodyPr>
          <a:lstStyle/>
          <a:p>
            <a:pPr algn="just"/>
            <a:r>
              <a:rPr lang="es-MX" sz="2200" dirty="0" smtClean="0"/>
              <a:t>La asesora de Belleza ATTITUDE que vende a través de su Pagina Web Personal a sus CLIENTES VIP compran con un 20% de descuento, lo que significa un 25% de ganancia para la Asesora de Belleza. ATTITUDE reembolsa semanalmente estas ganancias a sus Asesoras de Belleza por las compras realizadas por todos sus CLIENTES VIP.</a:t>
            </a:r>
          </a:p>
        </p:txBody>
      </p:sp>
      <p:pic>
        <p:nvPicPr>
          <p:cNvPr id="11" name="Imagen 10"/>
          <p:cNvPicPr>
            <a:picLocks noChangeAspect="1"/>
          </p:cNvPicPr>
          <p:nvPr/>
        </p:nvPicPr>
        <p:blipFill>
          <a:blip r:embed="rId5"/>
          <a:stretch>
            <a:fillRect/>
          </a:stretch>
        </p:blipFill>
        <p:spPr>
          <a:xfrm>
            <a:off x="1402221" y="3434178"/>
            <a:ext cx="3603722" cy="2568101"/>
          </a:xfrm>
          <a:prstGeom prst="rect">
            <a:avLst/>
          </a:prstGeom>
        </p:spPr>
      </p:pic>
      <p:pic>
        <p:nvPicPr>
          <p:cNvPr id="12" name="Imagen 11"/>
          <p:cNvPicPr>
            <a:picLocks noChangeAspect="1"/>
          </p:cNvPicPr>
          <p:nvPr/>
        </p:nvPicPr>
        <p:blipFill>
          <a:blip r:embed="rId6"/>
          <a:stretch>
            <a:fillRect/>
          </a:stretch>
        </p:blipFill>
        <p:spPr>
          <a:xfrm>
            <a:off x="7470178" y="3300060"/>
            <a:ext cx="3405643" cy="2709754"/>
          </a:xfrm>
          <a:prstGeom prst="rect">
            <a:avLst/>
          </a:prstGeom>
        </p:spPr>
      </p:pic>
    </p:spTree>
    <p:extLst>
      <p:ext uri="{BB962C8B-B14F-4D97-AF65-F5344CB8AC3E}">
        <p14:creationId xmlns:p14="http://schemas.microsoft.com/office/powerpoint/2010/main" val="11323523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 y="-12700"/>
            <a:ext cx="12192001" cy="6858000"/>
          </a:xfrm>
          <a:prstGeom prst="rect">
            <a:avLst/>
          </a:prstGeom>
        </p:spPr>
      </p:pic>
      <p:pic>
        <p:nvPicPr>
          <p:cNvPr id="3" name="Imagen 2"/>
          <p:cNvPicPr>
            <a:picLocks noChangeAspect="1"/>
          </p:cNvPicPr>
          <p:nvPr/>
        </p:nvPicPr>
        <p:blipFill>
          <a:blip r:embed="rId3"/>
          <a:stretch>
            <a:fillRect/>
          </a:stretch>
        </p:blipFill>
        <p:spPr>
          <a:xfrm>
            <a:off x="0" y="-1365"/>
            <a:ext cx="12192000" cy="823126"/>
          </a:xfrm>
          <a:prstGeom prst="rect">
            <a:avLst/>
          </a:prstGeom>
        </p:spPr>
      </p:pic>
      <p:sp>
        <p:nvSpPr>
          <p:cNvPr id="4" name="CuadroTexto 3"/>
          <p:cNvSpPr txBox="1"/>
          <p:nvPr/>
        </p:nvSpPr>
        <p:spPr>
          <a:xfrm>
            <a:off x="263479" y="106774"/>
            <a:ext cx="8942513" cy="584775"/>
          </a:xfrm>
          <a:prstGeom prst="rect">
            <a:avLst/>
          </a:prstGeom>
          <a:noFill/>
        </p:spPr>
        <p:txBody>
          <a:bodyPr wrap="square" rtlCol="0">
            <a:spAutoFit/>
          </a:bodyPr>
          <a:lstStyle/>
          <a:p>
            <a:r>
              <a:rPr lang="es-MX" sz="3200" b="1" dirty="0" smtClean="0">
                <a:solidFill>
                  <a:schemeClr val="bg1"/>
                </a:solidFill>
                <a:effectLst>
                  <a:outerShdw blurRad="38100" dist="38100" dir="2700000" algn="tl">
                    <a:srgbClr val="000000">
                      <a:alpha val="43137"/>
                    </a:srgbClr>
                  </a:outerShdw>
                </a:effectLst>
              </a:rPr>
              <a:t>¿Qué es la Oficina Virtual ATTITUDE? </a:t>
            </a:r>
            <a:endParaRPr lang="es-MX" sz="3200" b="1" dirty="0">
              <a:solidFill>
                <a:schemeClr val="bg1"/>
              </a:solidFill>
              <a:effectLst>
                <a:outerShdw blurRad="38100" dist="38100" dir="2700000" algn="tl">
                  <a:srgbClr val="000000">
                    <a:alpha val="43137"/>
                  </a:srgbClr>
                </a:outerShdw>
              </a:effectLst>
            </a:endParaRPr>
          </a:p>
        </p:txBody>
      </p:sp>
      <p:pic>
        <p:nvPicPr>
          <p:cNvPr id="5" name="Imagen 4"/>
          <p:cNvPicPr>
            <a:picLocks noChangeAspect="1"/>
          </p:cNvPicPr>
          <p:nvPr/>
        </p:nvPicPr>
        <p:blipFill>
          <a:blip r:embed="rId4"/>
          <a:stretch>
            <a:fillRect/>
          </a:stretch>
        </p:blipFill>
        <p:spPr>
          <a:xfrm>
            <a:off x="9363074" y="118106"/>
            <a:ext cx="2169581" cy="609358"/>
          </a:xfrm>
          <a:prstGeom prst="rect">
            <a:avLst/>
          </a:prstGeom>
        </p:spPr>
      </p:pic>
      <p:sp>
        <p:nvSpPr>
          <p:cNvPr id="9" name="Rectángulo 8"/>
          <p:cNvSpPr/>
          <p:nvPr/>
        </p:nvSpPr>
        <p:spPr>
          <a:xfrm>
            <a:off x="1273645" y="6223035"/>
            <a:ext cx="4556501" cy="461665"/>
          </a:xfrm>
          <a:prstGeom prst="rect">
            <a:avLst/>
          </a:prstGeom>
        </p:spPr>
        <p:txBody>
          <a:bodyPr wrap="square">
            <a:spAutoFit/>
          </a:bodyPr>
          <a:lstStyle/>
          <a:p>
            <a:pPr algn="ctr"/>
            <a:r>
              <a:rPr lang="es-MX" sz="2400" b="1" dirty="0" smtClean="0"/>
              <a:t>MENU OFICINA VIRTUAL</a:t>
            </a:r>
          </a:p>
        </p:txBody>
      </p:sp>
      <p:sp>
        <p:nvSpPr>
          <p:cNvPr id="12" name="Rectángulo 11"/>
          <p:cNvSpPr/>
          <p:nvPr/>
        </p:nvSpPr>
        <p:spPr>
          <a:xfrm>
            <a:off x="-2" y="833631"/>
            <a:ext cx="12183934" cy="1446550"/>
          </a:xfrm>
          <a:prstGeom prst="rect">
            <a:avLst/>
          </a:prstGeom>
        </p:spPr>
        <p:txBody>
          <a:bodyPr wrap="square">
            <a:spAutoFit/>
          </a:bodyPr>
          <a:lstStyle/>
          <a:p>
            <a:pPr algn="just"/>
            <a:r>
              <a:rPr lang="es-MX" sz="2000" dirty="0" smtClean="0"/>
              <a:t>ATTITUDE le proporciona a todas sus Asesoras de Belleza una Oficina Virtual, que es la herramienta más importante que tienes para manejar efectivamente tu negocio. Una de las opciones que te ofrece esta herramienta es la de tener tu propia Pagina Web Personal para poder vender de manera directa a tus clientes sin necesidad de visitarlos personalmente. Con tu oficina virtual podrás:</a:t>
            </a:r>
          </a:p>
          <a:p>
            <a:pPr algn="just"/>
            <a:endParaRPr lang="es-MX" sz="800" dirty="0" smtClean="0"/>
          </a:p>
        </p:txBody>
      </p:sp>
      <p:pic>
        <p:nvPicPr>
          <p:cNvPr id="6" name="Imagen 5"/>
          <p:cNvPicPr>
            <a:picLocks noChangeAspect="1"/>
          </p:cNvPicPr>
          <p:nvPr/>
        </p:nvPicPr>
        <p:blipFill>
          <a:blip r:embed="rId5"/>
          <a:stretch>
            <a:fillRect/>
          </a:stretch>
        </p:blipFill>
        <p:spPr>
          <a:xfrm>
            <a:off x="151840" y="2347892"/>
            <a:ext cx="6786116" cy="3815327"/>
          </a:xfrm>
          <a:prstGeom prst="rect">
            <a:avLst/>
          </a:prstGeom>
        </p:spPr>
      </p:pic>
      <p:sp>
        <p:nvSpPr>
          <p:cNvPr id="10" name="Rectángulo 9"/>
          <p:cNvSpPr/>
          <p:nvPr/>
        </p:nvSpPr>
        <p:spPr>
          <a:xfrm>
            <a:off x="4695986" y="14737217"/>
            <a:ext cx="7487946" cy="4216539"/>
          </a:xfrm>
          <a:prstGeom prst="rect">
            <a:avLst/>
          </a:prstGeom>
        </p:spPr>
        <p:txBody>
          <a:bodyPr wrap="square">
            <a:spAutoFit/>
          </a:bodyPr>
          <a:lstStyle/>
          <a:p>
            <a:pPr marL="457200" indent="-457200" algn="just">
              <a:buAutoNum type="arabicParenR"/>
            </a:pPr>
            <a:r>
              <a:rPr lang="es-MX" sz="2000" dirty="0" smtClean="0"/>
              <a:t>Inscribir y afiliar a tus asesoras de belleza</a:t>
            </a:r>
          </a:p>
          <a:p>
            <a:pPr marL="457200" indent="-457200" algn="just">
              <a:buAutoNum type="arabicParenR"/>
            </a:pPr>
            <a:r>
              <a:rPr lang="es-MX" sz="2000" dirty="0" smtClean="0"/>
              <a:t>Administrar y controlar a tu red de asesoras de belleza</a:t>
            </a:r>
          </a:p>
          <a:p>
            <a:pPr marL="457200" indent="-457200" algn="just">
              <a:buAutoNum type="arabicParenR"/>
            </a:pPr>
            <a:r>
              <a:rPr lang="es-MX" sz="2000" dirty="0" smtClean="0"/>
              <a:t>Ver la actividad de tu red de asesoras y estadísticas de la misma</a:t>
            </a:r>
          </a:p>
          <a:p>
            <a:pPr marL="457200" indent="-457200" algn="just">
              <a:buAutoNum type="arabicParenR"/>
            </a:pPr>
            <a:r>
              <a:rPr lang="es-MX" sz="2000" dirty="0" smtClean="0"/>
              <a:t>Comprar productos directamente a ATTITUDE y poder pagar con tarjeta de débito y crédito </a:t>
            </a:r>
          </a:p>
          <a:p>
            <a:pPr marL="457200" indent="-457200" algn="just">
              <a:buAutoNum type="arabicParenR"/>
            </a:pPr>
            <a:r>
              <a:rPr lang="es-MX" sz="2000" dirty="0" smtClean="0"/>
              <a:t>Ver estados de cuenta y el detalle de tus compras</a:t>
            </a:r>
          </a:p>
          <a:p>
            <a:pPr marL="457200" indent="-457200" algn="just">
              <a:buAutoNum type="arabicParenR"/>
            </a:pPr>
            <a:r>
              <a:rPr lang="es-MX" sz="2000" dirty="0" smtClean="0"/>
              <a:t>Podrás descargar: Contratos de inscripción, Manuales, presentaciones, trípticos, Catálogos de productos digitales (para enviárselos por mail a tus clientes)</a:t>
            </a:r>
          </a:p>
          <a:p>
            <a:pPr marL="457200" indent="-457200" algn="just">
              <a:buAutoNum type="arabicParenR"/>
            </a:pPr>
            <a:r>
              <a:rPr lang="es-MX" sz="2000" dirty="0" smtClean="0"/>
              <a:t>Tener acceso a videos de capacitación de productos y del negocio.</a:t>
            </a:r>
          </a:p>
          <a:p>
            <a:pPr marL="457200" indent="-457200" algn="just">
              <a:buAutoNum type="arabicParenR"/>
            </a:pPr>
            <a:r>
              <a:rPr lang="es-MX" sz="2000" dirty="0" smtClean="0"/>
              <a:t>Que los CLIENTES VIP compren directamente por medio de la pagina Web Personal de la Asesora de Belleza y que puedan pagar con cualquier tipo de tarjeta.</a:t>
            </a:r>
            <a:endParaRPr lang="es-MX" sz="2000" dirty="0"/>
          </a:p>
        </p:txBody>
      </p:sp>
      <p:sp>
        <p:nvSpPr>
          <p:cNvPr id="13" name="Rectángulo 12"/>
          <p:cNvSpPr/>
          <p:nvPr/>
        </p:nvSpPr>
        <p:spPr>
          <a:xfrm>
            <a:off x="4695986" y="30282049"/>
            <a:ext cx="7487946" cy="4216539"/>
          </a:xfrm>
          <a:prstGeom prst="rect">
            <a:avLst/>
          </a:prstGeom>
        </p:spPr>
        <p:txBody>
          <a:bodyPr wrap="square">
            <a:spAutoFit/>
          </a:bodyPr>
          <a:lstStyle/>
          <a:p>
            <a:pPr marL="457200" indent="-457200" algn="just">
              <a:buAutoNum type="arabicParenR"/>
            </a:pPr>
            <a:r>
              <a:rPr lang="es-MX" sz="2000" dirty="0" smtClean="0"/>
              <a:t>Inscribir y afiliar a tus asesoras de belleza</a:t>
            </a:r>
          </a:p>
          <a:p>
            <a:pPr marL="457200" indent="-457200" algn="just">
              <a:buAutoNum type="arabicParenR"/>
            </a:pPr>
            <a:r>
              <a:rPr lang="es-MX" sz="2000" dirty="0" smtClean="0"/>
              <a:t>Administrar y controlar a tu red de asesoras de belleza</a:t>
            </a:r>
          </a:p>
          <a:p>
            <a:pPr marL="457200" indent="-457200" algn="just">
              <a:buAutoNum type="arabicParenR"/>
            </a:pPr>
            <a:r>
              <a:rPr lang="es-MX" sz="2000" dirty="0" smtClean="0"/>
              <a:t>Ver la actividad de tu red de asesoras y estadísticas de la misma</a:t>
            </a:r>
          </a:p>
          <a:p>
            <a:pPr marL="457200" indent="-457200" algn="just">
              <a:buAutoNum type="arabicParenR"/>
            </a:pPr>
            <a:r>
              <a:rPr lang="es-MX" sz="2000" dirty="0" smtClean="0"/>
              <a:t>Comprar productos directamente a ATTITUDE y poder pagar con tarjeta de débito y crédito </a:t>
            </a:r>
          </a:p>
          <a:p>
            <a:pPr marL="457200" indent="-457200" algn="just">
              <a:buAutoNum type="arabicParenR"/>
            </a:pPr>
            <a:r>
              <a:rPr lang="es-MX" sz="2000" dirty="0" smtClean="0"/>
              <a:t>Ver estados de cuenta y el detalle de tus compras</a:t>
            </a:r>
          </a:p>
          <a:p>
            <a:pPr marL="457200" indent="-457200" algn="just">
              <a:buAutoNum type="arabicParenR"/>
            </a:pPr>
            <a:r>
              <a:rPr lang="es-MX" sz="2000" dirty="0" smtClean="0"/>
              <a:t>Podrás descargar: Contratos de inscripción, Manuales, presentaciones, trípticos, Catálogos de productos digitales (para enviárselos por mail a tus clientes)</a:t>
            </a:r>
          </a:p>
          <a:p>
            <a:pPr marL="457200" indent="-457200" algn="just">
              <a:buAutoNum type="arabicParenR"/>
            </a:pPr>
            <a:r>
              <a:rPr lang="es-MX" sz="2000" dirty="0" smtClean="0"/>
              <a:t>Tener acceso a videos de capacitación de productos y del negocio.</a:t>
            </a:r>
          </a:p>
          <a:p>
            <a:pPr marL="457200" indent="-457200" algn="just">
              <a:buAutoNum type="arabicParenR"/>
            </a:pPr>
            <a:r>
              <a:rPr lang="es-MX" sz="2000" dirty="0" smtClean="0"/>
              <a:t>Que los CLIENTES VIP compren directamente por medio de la pagina Web Personal de la Asesora de Belleza y que puedan pagar con cualquier tipo de tarjeta.</a:t>
            </a:r>
            <a:endParaRPr lang="es-MX" sz="2000" dirty="0"/>
          </a:p>
        </p:txBody>
      </p:sp>
      <p:sp>
        <p:nvSpPr>
          <p:cNvPr id="14" name="Rectángulo 13"/>
          <p:cNvSpPr/>
          <p:nvPr/>
        </p:nvSpPr>
        <p:spPr>
          <a:xfrm>
            <a:off x="7103792" y="2226987"/>
            <a:ext cx="5080140" cy="4401205"/>
          </a:xfrm>
          <a:prstGeom prst="rect">
            <a:avLst/>
          </a:prstGeom>
        </p:spPr>
        <p:txBody>
          <a:bodyPr wrap="square">
            <a:spAutoFit/>
          </a:bodyPr>
          <a:lstStyle/>
          <a:p>
            <a:pPr marL="457200" indent="-457200" algn="just">
              <a:buAutoNum type="arabicParenR"/>
            </a:pPr>
            <a:r>
              <a:rPr lang="es-MX" sz="2000" dirty="0" smtClean="0"/>
              <a:t>Afiliar Asesoras de belleza.</a:t>
            </a:r>
          </a:p>
          <a:p>
            <a:pPr marL="457200" indent="-457200" algn="just">
              <a:buAutoNum type="arabicParenR"/>
            </a:pPr>
            <a:r>
              <a:rPr lang="es-MX" sz="2000" dirty="0" smtClean="0"/>
              <a:t>Administrar, controlar y ver el crecimiento de tu red de Asesoras de Belleza</a:t>
            </a:r>
          </a:p>
          <a:p>
            <a:pPr marL="457200" indent="-457200" algn="just">
              <a:buAutoNum type="arabicParenR"/>
            </a:pPr>
            <a:r>
              <a:rPr lang="es-MX" sz="2000" dirty="0" smtClean="0"/>
              <a:t>Comprar productos y pagar con tarjeta de débito y crédito. </a:t>
            </a:r>
          </a:p>
          <a:p>
            <a:pPr marL="457200" indent="-457200" algn="just">
              <a:buAutoNum type="arabicParenR"/>
            </a:pPr>
            <a:r>
              <a:rPr lang="es-MX" sz="2000" dirty="0" smtClean="0"/>
              <a:t>Ver estados de cuenta y el detalle de tus compras</a:t>
            </a:r>
          </a:p>
          <a:p>
            <a:pPr marL="457200" indent="-457200" algn="just">
              <a:buAutoNum type="arabicParenR"/>
            </a:pPr>
            <a:r>
              <a:rPr lang="es-MX" sz="2000" dirty="0" smtClean="0"/>
              <a:t>Podrás descargar: Contratos de inscripción, Manuales, presentaciones, trípticos, Catálogos de productos digitales (para enviárselos por mail a tus clientes)</a:t>
            </a:r>
          </a:p>
          <a:p>
            <a:pPr marL="457200" indent="-457200" algn="just">
              <a:buAutoNum type="arabicParenR"/>
            </a:pPr>
            <a:r>
              <a:rPr lang="es-MX" sz="2000" dirty="0" smtClean="0"/>
              <a:t>Tener acceso a videos de capacitación de productos y del negocio.</a:t>
            </a:r>
          </a:p>
          <a:p>
            <a:pPr marL="457200" indent="-457200" algn="just">
              <a:buAutoNum type="arabicParenR"/>
            </a:pPr>
            <a:r>
              <a:rPr lang="es-MX" sz="2000" dirty="0" smtClean="0"/>
              <a:t>Acceso a tu Pagina Web Personal.</a:t>
            </a:r>
            <a:endParaRPr lang="es-MX" sz="2000" dirty="0"/>
          </a:p>
        </p:txBody>
      </p:sp>
    </p:spTree>
    <p:extLst>
      <p:ext uri="{BB962C8B-B14F-4D97-AF65-F5344CB8AC3E}">
        <p14:creationId xmlns:p14="http://schemas.microsoft.com/office/powerpoint/2010/main" val="14369270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2"/>
          <a:stretch>
            <a:fillRect/>
          </a:stretch>
        </p:blipFill>
        <p:spPr>
          <a:xfrm>
            <a:off x="13087" y="1411199"/>
            <a:ext cx="5382981" cy="5439055"/>
          </a:xfrm>
          <a:prstGeom prst="rect">
            <a:avLst/>
          </a:prstGeom>
        </p:spPr>
      </p:pic>
      <p:pic>
        <p:nvPicPr>
          <p:cNvPr id="4" name="Imagen 3"/>
          <p:cNvPicPr>
            <a:picLocks noChangeAspect="1"/>
          </p:cNvPicPr>
          <p:nvPr/>
        </p:nvPicPr>
        <p:blipFill>
          <a:blip r:embed="rId3"/>
          <a:stretch>
            <a:fillRect/>
          </a:stretch>
        </p:blipFill>
        <p:spPr>
          <a:xfrm>
            <a:off x="5396068" y="-3148"/>
            <a:ext cx="6782131" cy="6852712"/>
          </a:xfrm>
          <a:prstGeom prst="rect">
            <a:avLst/>
          </a:prstGeom>
        </p:spPr>
      </p:pic>
      <p:sp>
        <p:nvSpPr>
          <p:cNvPr id="6" name="CuadroTexto 5"/>
          <p:cNvSpPr txBox="1"/>
          <p:nvPr/>
        </p:nvSpPr>
        <p:spPr>
          <a:xfrm>
            <a:off x="5582048" y="1547655"/>
            <a:ext cx="6475634" cy="3477875"/>
          </a:xfrm>
          <a:prstGeom prst="rect">
            <a:avLst/>
          </a:prstGeom>
          <a:noFill/>
        </p:spPr>
        <p:txBody>
          <a:bodyPr wrap="square" rtlCol="0">
            <a:spAutoFit/>
          </a:bodyPr>
          <a:lstStyle/>
          <a:p>
            <a:pPr algn="ctr"/>
            <a:r>
              <a:rPr lang="es-MX" sz="4000" b="1" u="sng" dirty="0" smtClean="0">
                <a:solidFill>
                  <a:schemeClr val="bg1"/>
                </a:solidFill>
                <a:effectLst>
                  <a:outerShdw blurRad="38100" dist="38100" dir="2700000" algn="tl">
                    <a:srgbClr val="000000">
                      <a:alpha val="43137"/>
                    </a:srgbClr>
                  </a:outerShdw>
                </a:effectLst>
              </a:rPr>
              <a:t>PLAN DE MERCADOTECNIA:</a:t>
            </a:r>
          </a:p>
          <a:p>
            <a:pPr algn="ctr"/>
            <a:endParaRPr lang="es-MX" sz="6000" b="1" dirty="0" smtClean="0">
              <a:solidFill>
                <a:schemeClr val="bg1"/>
              </a:solidFill>
              <a:effectLst>
                <a:outerShdw blurRad="38100" dist="38100" dir="2700000" algn="tl">
                  <a:srgbClr val="000000">
                    <a:alpha val="43137"/>
                  </a:srgbClr>
                </a:outerShdw>
              </a:effectLst>
            </a:endParaRPr>
          </a:p>
          <a:p>
            <a:pPr algn="ctr"/>
            <a:endParaRPr lang="es-MX" sz="6000" b="1" dirty="0" smtClean="0">
              <a:solidFill>
                <a:schemeClr val="bg1"/>
              </a:solidFill>
              <a:effectLst>
                <a:outerShdw blurRad="38100" dist="38100" dir="2700000" algn="tl">
                  <a:srgbClr val="000000">
                    <a:alpha val="43137"/>
                  </a:srgbClr>
                </a:outerShdw>
              </a:effectLst>
            </a:endParaRPr>
          </a:p>
          <a:p>
            <a:pPr algn="ctr"/>
            <a:r>
              <a:rPr lang="es-MX" sz="6000" b="1" dirty="0" smtClean="0">
                <a:solidFill>
                  <a:schemeClr val="bg1"/>
                </a:solidFill>
                <a:effectLst>
                  <a:outerShdw blurRad="38100" dist="38100" dir="2700000" algn="tl">
                    <a:srgbClr val="000000">
                      <a:alpha val="43137"/>
                    </a:srgbClr>
                  </a:outerShdw>
                </a:effectLst>
              </a:rPr>
              <a:t>3ª Forma de ganar</a:t>
            </a:r>
            <a:endParaRPr lang="es-MX" sz="6000" b="1" dirty="0">
              <a:solidFill>
                <a:schemeClr val="bg1"/>
              </a:solidFill>
              <a:effectLst>
                <a:outerShdw blurRad="38100" dist="38100" dir="2700000" algn="tl">
                  <a:srgbClr val="000000">
                    <a:alpha val="43137"/>
                  </a:srgbClr>
                </a:outerShdw>
              </a:effectLst>
            </a:endParaRPr>
          </a:p>
        </p:txBody>
      </p:sp>
      <p:pic>
        <p:nvPicPr>
          <p:cNvPr id="5" name="Imagen 4"/>
          <p:cNvPicPr>
            <a:picLocks noChangeAspect="1"/>
          </p:cNvPicPr>
          <p:nvPr/>
        </p:nvPicPr>
        <p:blipFill>
          <a:blip r:embed="rId4"/>
          <a:stretch>
            <a:fillRect/>
          </a:stretch>
        </p:blipFill>
        <p:spPr>
          <a:xfrm>
            <a:off x="6849083" y="2612795"/>
            <a:ext cx="4093982" cy="1149853"/>
          </a:xfrm>
          <a:prstGeom prst="rect">
            <a:avLst/>
          </a:prstGeom>
        </p:spPr>
      </p:pic>
    </p:spTree>
    <p:extLst>
      <p:ext uri="{BB962C8B-B14F-4D97-AF65-F5344CB8AC3E}">
        <p14:creationId xmlns:p14="http://schemas.microsoft.com/office/powerpoint/2010/main" val="12684258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MLM-software-company-india-MLM-solution"/>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4992687" y="0"/>
            <a:ext cx="7183437" cy="6858000"/>
          </a:xfrm>
          <a:prstGeom prst="rect">
            <a:avLst/>
          </a:prstGeom>
          <a:noFill/>
          <a:ln>
            <a:noFill/>
          </a:ln>
        </p:spPr>
      </p:pic>
      <p:pic>
        <p:nvPicPr>
          <p:cNvPr id="10" name="Imagen 9"/>
          <p:cNvPicPr>
            <a:picLocks noChangeAspect="1"/>
          </p:cNvPicPr>
          <p:nvPr/>
        </p:nvPicPr>
        <p:blipFill>
          <a:blip r:embed="rId3"/>
          <a:stretch>
            <a:fillRect/>
          </a:stretch>
        </p:blipFill>
        <p:spPr>
          <a:xfrm>
            <a:off x="1181" y="713054"/>
            <a:ext cx="4977332" cy="6144946"/>
          </a:xfrm>
          <a:prstGeom prst="rect">
            <a:avLst/>
          </a:prstGeom>
        </p:spPr>
      </p:pic>
      <p:pic>
        <p:nvPicPr>
          <p:cNvPr id="11" name="Imagen 10"/>
          <p:cNvPicPr>
            <a:picLocks noChangeAspect="1"/>
          </p:cNvPicPr>
          <p:nvPr/>
        </p:nvPicPr>
        <p:blipFill>
          <a:blip r:embed="rId4"/>
          <a:stretch>
            <a:fillRect/>
          </a:stretch>
        </p:blipFill>
        <p:spPr>
          <a:xfrm>
            <a:off x="1180" y="1"/>
            <a:ext cx="4977331" cy="713053"/>
          </a:xfrm>
          <a:prstGeom prst="rect">
            <a:avLst/>
          </a:prstGeom>
        </p:spPr>
      </p:pic>
      <p:sp>
        <p:nvSpPr>
          <p:cNvPr id="12" name="CuadroTexto 11"/>
          <p:cNvSpPr txBox="1"/>
          <p:nvPr/>
        </p:nvSpPr>
        <p:spPr>
          <a:xfrm>
            <a:off x="170510" y="44845"/>
            <a:ext cx="4698655" cy="584775"/>
          </a:xfrm>
          <a:prstGeom prst="rect">
            <a:avLst/>
          </a:prstGeom>
          <a:noFill/>
        </p:spPr>
        <p:txBody>
          <a:bodyPr wrap="square" rtlCol="0">
            <a:spAutoFit/>
          </a:bodyPr>
          <a:lstStyle/>
          <a:p>
            <a:pPr algn="just"/>
            <a:r>
              <a:rPr lang="es-MX" sz="3200" b="1" dirty="0" smtClean="0">
                <a:solidFill>
                  <a:schemeClr val="bg1"/>
                </a:solidFill>
                <a:effectLst>
                  <a:outerShdw blurRad="38100" dist="38100" dir="2700000" algn="tl">
                    <a:srgbClr val="000000">
                      <a:alpha val="43137"/>
                    </a:srgbClr>
                  </a:outerShdw>
                </a:effectLst>
              </a:rPr>
              <a:t>¡Comienza exitosamente!   </a:t>
            </a:r>
            <a:endParaRPr lang="es-MX" sz="3200" b="1" dirty="0">
              <a:solidFill>
                <a:schemeClr val="bg1"/>
              </a:solidFill>
              <a:effectLst>
                <a:outerShdw blurRad="38100" dist="38100" dir="2700000" algn="tl">
                  <a:srgbClr val="000000">
                    <a:alpha val="43137"/>
                  </a:srgbClr>
                </a:outerShdw>
              </a:effectLst>
            </a:endParaRPr>
          </a:p>
        </p:txBody>
      </p:sp>
      <p:sp>
        <p:nvSpPr>
          <p:cNvPr id="13" name="Rectángulo 12"/>
          <p:cNvSpPr/>
          <p:nvPr/>
        </p:nvSpPr>
        <p:spPr>
          <a:xfrm>
            <a:off x="304912" y="883080"/>
            <a:ext cx="4394924" cy="5632311"/>
          </a:xfrm>
          <a:prstGeom prst="rect">
            <a:avLst/>
          </a:prstGeom>
        </p:spPr>
        <p:txBody>
          <a:bodyPr wrap="square">
            <a:spAutoFit/>
          </a:bodyPr>
          <a:lstStyle/>
          <a:p>
            <a:pPr algn="just"/>
            <a:r>
              <a:rPr lang="es-MX" sz="2400" dirty="0"/>
              <a:t>Estamos seguros que este negocio te permitirá vivir todos </a:t>
            </a:r>
            <a:r>
              <a:rPr lang="es-MX" sz="2400" dirty="0" smtClean="0"/>
              <a:t>tus </a:t>
            </a:r>
            <a:r>
              <a:rPr lang="es-MX" sz="2400" dirty="0"/>
              <a:t>sueños. El manual de </a:t>
            </a:r>
            <a:r>
              <a:rPr lang="es-MX" sz="2400" dirty="0" smtClean="0"/>
              <a:t>Asesoras de Belleza ATTITUDE esta </a:t>
            </a:r>
            <a:r>
              <a:rPr lang="es-MX" sz="2400" dirty="0"/>
              <a:t>diseñado para ayudarte a alcanzar todas tus </a:t>
            </a:r>
            <a:r>
              <a:rPr lang="es-MX" sz="2400" dirty="0" smtClean="0"/>
              <a:t>metas. </a:t>
            </a:r>
          </a:p>
          <a:p>
            <a:pPr algn="just"/>
            <a:endParaRPr lang="es-MX" sz="2400" dirty="0"/>
          </a:p>
          <a:p>
            <a:pPr algn="just"/>
            <a:r>
              <a:rPr lang="es-MX" sz="2400" dirty="0" smtClean="0"/>
              <a:t>Encontrarás </a:t>
            </a:r>
            <a:r>
              <a:rPr lang="es-MX" sz="2400" dirty="0"/>
              <a:t>valiosa información necesaria para el manejo de tu nueva empresa. Solo nos resta desearte mucho éxito en este nuevo comienzo</a:t>
            </a:r>
            <a:r>
              <a:rPr lang="es-MX" sz="2400" dirty="0" smtClean="0"/>
              <a:t>.</a:t>
            </a:r>
          </a:p>
          <a:p>
            <a:pPr algn="just"/>
            <a:endParaRPr lang="es-MX" sz="2400" dirty="0"/>
          </a:p>
          <a:p>
            <a:pPr algn="just"/>
            <a:r>
              <a:rPr lang="es-MX" sz="2400" dirty="0"/>
              <a:t>¡</a:t>
            </a:r>
            <a:r>
              <a:rPr lang="es-MX" sz="2400" dirty="0" smtClean="0"/>
              <a:t>ESTAREMOS PENDIENTES DE TU TRIUNFO!</a:t>
            </a:r>
          </a:p>
        </p:txBody>
      </p:sp>
    </p:spTree>
    <p:extLst>
      <p:ext uri="{BB962C8B-B14F-4D97-AF65-F5344CB8AC3E}">
        <p14:creationId xmlns:p14="http://schemas.microsoft.com/office/powerpoint/2010/main" val="6510372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 y="18296"/>
            <a:ext cx="12192001" cy="6858000"/>
          </a:xfrm>
          <a:prstGeom prst="rect">
            <a:avLst/>
          </a:prstGeom>
        </p:spPr>
      </p:pic>
      <p:pic>
        <p:nvPicPr>
          <p:cNvPr id="3" name="Imagen 2"/>
          <p:cNvPicPr>
            <a:picLocks noChangeAspect="1"/>
          </p:cNvPicPr>
          <p:nvPr/>
        </p:nvPicPr>
        <p:blipFill>
          <a:blip r:embed="rId3"/>
          <a:stretch>
            <a:fillRect/>
          </a:stretch>
        </p:blipFill>
        <p:spPr>
          <a:xfrm>
            <a:off x="0" y="-1365"/>
            <a:ext cx="12192000" cy="823126"/>
          </a:xfrm>
          <a:prstGeom prst="rect">
            <a:avLst/>
          </a:prstGeom>
        </p:spPr>
      </p:pic>
      <p:sp>
        <p:nvSpPr>
          <p:cNvPr id="4" name="CuadroTexto 3"/>
          <p:cNvSpPr txBox="1"/>
          <p:nvPr/>
        </p:nvSpPr>
        <p:spPr>
          <a:xfrm>
            <a:off x="263479" y="106774"/>
            <a:ext cx="8818527" cy="584775"/>
          </a:xfrm>
          <a:prstGeom prst="rect">
            <a:avLst/>
          </a:prstGeom>
          <a:noFill/>
        </p:spPr>
        <p:txBody>
          <a:bodyPr wrap="square" rtlCol="0">
            <a:spAutoFit/>
          </a:bodyPr>
          <a:lstStyle/>
          <a:p>
            <a:r>
              <a:rPr lang="es-MX" sz="3200" b="1" dirty="0">
                <a:solidFill>
                  <a:schemeClr val="bg1"/>
                </a:solidFill>
                <a:effectLst>
                  <a:outerShdw blurRad="38100" dist="38100" dir="2700000" algn="tl">
                    <a:srgbClr val="000000">
                      <a:alpha val="43137"/>
                    </a:srgbClr>
                  </a:outerShdw>
                </a:effectLst>
              </a:rPr>
              <a:t>3</a:t>
            </a:r>
            <a:r>
              <a:rPr lang="es-MX" sz="3200" b="1" dirty="0" smtClean="0">
                <a:solidFill>
                  <a:schemeClr val="bg1"/>
                </a:solidFill>
                <a:effectLst>
                  <a:outerShdw blurRad="38100" dist="38100" dir="2700000" algn="tl">
                    <a:srgbClr val="000000">
                      <a:alpha val="43137"/>
                    </a:srgbClr>
                  </a:outerShdw>
                </a:effectLst>
              </a:rPr>
              <a:t>) Ganancias por Red de Asesoras de Belleza</a:t>
            </a:r>
            <a:endParaRPr lang="es-MX" sz="3200" b="1" dirty="0">
              <a:solidFill>
                <a:schemeClr val="bg1"/>
              </a:solidFill>
              <a:effectLst>
                <a:outerShdw blurRad="38100" dist="38100" dir="2700000" algn="tl">
                  <a:srgbClr val="000000">
                    <a:alpha val="43137"/>
                  </a:srgbClr>
                </a:outerShdw>
              </a:effectLst>
            </a:endParaRPr>
          </a:p>
        </p:txBody>
      </p:sp>
      <p:pic>
        <p:nvPicPr>
          <p:cNvPr id="5" name="Imagen 4"/>
          <p:cNvPicPr>
            <a:picLocks noChangeAspect="1"/>
          </p:cNvPicPr>
          <p:nvPr/>
        </p:nvPicPr>
        <p:blipFill>
          <a:blip r:embed="rId4"/>
          <a:stretch>
            <a:fillRect/>
          </a:stretch>
        </p:blipFill>
        <p:spPr>
          <a:xfrm>
            <a:off x="7999216" y="149102"/>
            <a:ext cx="2169581" cy="609358"/>
          </a:xfrm>
          <a:prstGeom prst="rect">
            <a:avLst/>
          </a:prstGeom>
        </p:spPr>
      </p:pic>
      <p:sp>
        <p:nvSpPr>
          <p:cNvPr id="7" name="Rectángulo 6"/>
          <p:cNvSpPr/>
          <p:nvPr/>
        </p:nvSpPr>
        <p:spPr>
          <a:xfrm>
            <a:off x="92988" y="823668"/>
            <a:ext cx="12037310" cy="2462213"/>
          </a:xfrm>
          <a:prstGeom prst="rect">
            <a:avLst/>
          </a:prstGeom>
        </p:spPr>
        <p:txBody>
          <a:bodyPr wrap="square">
            <a:spAutoFit/>
          </a:bodyPr>
          <a:lstStyle/>
          <a:p>
            <a:pPr algn="just"/>
            <a:r>
              <a:rPr lang="es-MX" sz="2200" dirty="0" smtClean="0"/>
              <a:t>La tercer ganancia para la Asesora de Belleza ATTITUDE son los reembolsos que recibe por el volumen de compras que realiza toda su línea descendiente o red de Asesoras de Belleza de acuerdo al plan de mercadotecnia ATTITUDE. Cada Asesora de Belleza afiliada en su 1ª generación podrá, a su vez, afiliar a sus propias Asesoras y así sucesivamente creando una red de asesoras que compran para su uso personal y además, compran para hacer demostraciones y revender los productos ATTITUDE. Las compras realizadas por los CLIENTES VIP también se contabilizan para los reembolsos por la red de Asesoras de Belleza ATTUTUDE.  </a:t>
            </a:r>
          </a:p>
        </p:txBody>
      </p:sp>
      <p:sp>
        <p:nvSpPr>
          <p:cNvPr id="9" name="Rectángulo 8"/>
          <p:cNvSpPr/>
          <p:nvPr/>
        </p:nvSpPr>
        <p:spPr>
          <a:xfrm>
            <a:off x="6668849" y="3511746"/>
            <a:ext cx="5461449" cy="3139321"/>
          </a:xfrm>
          <a:prstGeom prst="rect">
            <a:avLst/>
          </a:prstGeom>
        </p:spPr>
        <p:txBody>
          <a:bodyPr wrap="square">
            <a:spAutoFit/>
          </a:bodyPr>
          <a:lstStyle/>
          <a:p>
            <a:pPr algn="just"/>
            <a:r>
              <a:rPr lang="es-MX" sz="2200" dirty="0"/>
              <a:t>El </a:t>
            </a:r>
            <a:r>
              <a:rPr lang="es-MX" sz="2200" dirty="0" smtClean="0"/>
              <a:t>plan de mercadotecnia ATTITUDE establece distintos niveles de calificación dependiendo las Asesoras afiliadas y los volúmenes de compras y puntos </a:t>
            </a:r>
            <a:r>
              <a:rPr lang="es-MX" sz="2200" dirty="0" err="1" smtClean="0"/>
              <a:t>comisionables</a:t>
            </a:r>
            <a:r>
              <a:rPr lang="es-MX" sz="2200" dirty="0" smtClean="0"/>
              <a:t> realizados de todas sus afiliadas, alcanzando ganancias de hasta un 40% de reembolso sobre los puntos </a:t>
            </a:r>
            <a:r>
              <a:rPr lang="es-MX" sz="2200" dirty="0" err="1" smtClean="0"/>
              <a:t>comisionables</a:t>
            </a:r>
            <a:r>
              <a:rPr lang="es-MX" sz="2200" dirty="0" smtClean="0"/>
              <a:t> realizados por su red de Asesoras de belleza. A continuación mostramos los niveles de calificación. </a:t>
            </a:r>
            <a:endParaRPr lang="es-MX" sz="2200" dirty="0"/>
          </a:p>
        </p:txBody>
      </p:sp>
      <p:pic>
        <p:nvPicPr>
          <p:cNvPr id="11" name="Imagen 10"/>
          <p:cNvPicPr>
            <a:picLocks noChangeAspect="1"/>
          </p:cNvPicPr>
          <p:nvPr/>
        </p:nvPicPr>
        <p:blipFill>
          <a:blip r:embed="rId5"/>
          <a:stretch>
            <a:fillRect/>
          </a:stretch>
        </p:blipFill>
        <p:spPr>
          <a:xfrm>
            <a:off x="229859" y="3264673"/>
            <a:ext cx="6209130" cy="3505781"/>
          </a:xfrm>
          <a:prstGeom prst="rect">
            <a:avLst/>
          </a:prstGeom>
        </p:spPr>
      </p:pic>
      <p:sp>
        <p:nvSpPr>
          <p:cNvPr id="12" name="Rectángulo 11"/>
          <p:cNvSpPr/>
          <p:nvPr/>
        </p:nvSpPr>
        <p:spPr>
          <a:xfrm>
            <a:off x="2474004" y="3709928"/>
            <a:ext cx="3453536" cy="461665"/>
          </a:xfrm>
          <a:prstGeom prst="rect">
            <a:avLst/>
          </a:prstGeom>
        </p:spPr>
        <p:txBody>
          <a:bodyPr wrap="square">
            <a:spAutoFit/>
          </a:bodyPr>
          <a:lstStyle/>
          <a:p>
            <a:pPr algn="just"/>
            <a:r>
              <a:rPr lang="es-MX" sz="2400" b="1" dirty="0" smtClean="0"/>
              <a:t>Asesora de Belleza</a:t>
            </a:r>
          </a:p>
        </p:txBody>
      </p:sp>
      <p:sp>
        <p:nvSpPr>
          <p:cNvPr id="14" name="Rectángulo 13"/>
          <p:cNvSpPr/>
          <p:nvPr/>
        </p:nvSpPr>
        <p:spPr>
          <a:xfrm>
            <a:off x="275509" y="6153121"/>
            <a:ext cx="4064018" cy="461665"/>
          </a:xfrm>
          <a:prstGeom prst="rect">
            <a:avLst/>
          </a:prstGeom>
        </p:spPr>
        <p:txBody>
          <a:bodyPr wrap="square">
            <a:spAutoFit/>
          </a:bodyPr>
          <a:lstStyle/>
          <a:p>
            <a:pPr algn="ctr"/>
            <a:r>
              <a:rPr lang="es-MX" sz="2400" b="1" dirty="0" smtClean="0"/>
              <a:t>Red de Asesoras de Belleza</a:t>
            </a:r>
          </a:p>
        </p:txBody>
      </p:sp>
      <p:sp>
        <p:nvSpPr>
          <p:cNvPr id="15" name="Rectángulo 14"/>
          <p:cNvSpPr/>
          <p:nvPr/>
        </p:nvSpPr>
        <p:spPr>
          <a:xfrm>
            <a:off x="4129744" y="5241679"/>
            <a:ext cx="2193567" cy="461665"/>
          </a:xfrm>
          <a:prstGeom prst="rect">
            <a:avLst/>
          </a:prstGeom>
        </p:spPr>
        <p:txBody>
          <a:bodyPr wrap="square">
            <a:spAutoFit/>
          </a:bodyPr>
          <a:lstStyle/>
          <a:p>
            <a:pPr algn="just"/>
            <a:r>
              <a:rPr lang="es-MX" sz="2400" b="1" dirty="0" smtClean="0"/>
              <a:t>= Reembolsos</a:t>
            </a:r>
          </a:p>
        </p:txBody>
      </p:sp>
    </p:spTree>
    <p:extLst>
      <p:ext uri="{BB962C8B-B14F-4D97-AF65-F5344CB8AC3E}">
        <p14:creationId xmlns:p14="http://schemas.microsoft.com/office/powerpoint/2010/main" val="18208599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ángulo 142"/>
          <p:cNvSpPr/>
          <p:nvPr/>
        </p:nvSpPr>
        <p:spPr>
          <a:xfrm>
            <a:off x="0" y="0"/>
            <a:ext cx="12202104" cy="68580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1" name="Rectángulo 120"/>
          <p:cNvSpPr/>
          <p:nvPr/>
        </p:nvSpPr>
        <p:spPr>
          <a:xfrm>
            <a:off x="546492" y="1520447"/>
            <a:ext cx="7240865" cy="71892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Rectángulo 119"/>
          <p:cNvSpPr/>
          <p:nvPr/>
        </p:nvSpPr>
        <p:spPr>
          <a:xfrm>
            <a:off x="599921" y="5014509"/>
            <a:ext cx="11050290" cy="49432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2" name="Imagen 91"/>
          <p:cNvPicPr>
            <a:picLocks noChangeAspect="1"/>
          </p:cNvPicPr>
          <p:nvPr/>
        </p:nvPicPr>
        <p:blipFill>
          <a:blip r:embed="rId2"/>
          <a:stretch>
            <a:fillRect/>
          </a:stretch>
        </p:blipFill>
        <p:spPr>
          <a:xfrm>
            <a:off x="7791315" y="1550505"/>
            <a:ext cx="3861969" cy="3446989"/>
          </a:xfrm>
          <a:prstGeom prst="rect">
            <a:avLst/>
          </a:prstGeom>
        </p:spPr>
      </p:pic>
      <p:pic>
        <p:nvPicPr>
          <p:cNvPr id="91" name="Imagen 90"/>
          <p:cNvPicPr>
            <a:picLocks noChangeAspect="1"/>
          </p:cNvPicPr>
          <p:nvPr/>
        </p:nvPicPr>
        <p:blipFill>
          <a:blip r:embed="rId3"/>
          <a:stretch>
            <a:fillRect/>
          </a:stretch>
        </p:blipFill>
        <p:spPr>
          <a:xfrm>
            <a:off x="567734" y="5548532"/>
            <a:ext cx="11129946" cy="610333"/>
          </a:xfrm>
          <a:prstGeom prst="rect">
            <a:avLst/>
          </a:prstGeom>
        </p:spPr>
      </p:pic>
      <p:pic>
        <p:nvPicPr>
          <p:cNvPr id="90" name="Imagen 89"/>
          <p:cNvPicPr>
            <a:picLocks noChangeAspect="1"/>
          </p:cNvPicPr>
          <p:nvPr/>
        </p:nvPicPr>
        <p:blipFill>
          <a:blip r:embed="rId4"/>
          <a:stretch>
            <a:fillRect/>
          </a:stretch>
        </p:blipFill>
        <p:spPr>
          <a:xfrm>
            <a:off x="596142" y="2238672"/>
            <a:ext cx="7208838" cy="2757653"/>
          </a:xfrm>
          <a:prstGeom prst="rect">
            <a:avLst/>
          </a:prstGeom>
        </p:spPr>
      </p:pic>
      <p:cxnSp>
        <p:nvCxnSpPr>
          <p:cNvPr id="5" name="Conector recto 4"/>
          <p:cNvCxnSpPr/>
          <p:nvPr/>
        </p:nvCxnSpPr>
        <p:spPr>
          <a:xfrm>
            <a:off x="541493" y="1517427"/>
            <a:ext cx="11094204" cy="1549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ángulo 5"/>
          <p:cNvSpPr/>
          <p:nvPr/>
        </p:nvSpPr>
        <p:spPr>
          <a:xfrm>
            <a:off x="575477" y="1518088"/>
            <a:ext cx="2592974" cy="738664"/>
          </a:xfrm>
          <a:prstGeom prst="rect">
            <a:avLst/>
          </a:prstGeom>
        </p:spPr>
        <p:txBody>
          <a:bodyPr wrap="square">
            <a:spAutoFit/>
          </a:bodyPr>
          <a:lstStyle/>
          <a:p>
            <a:pPr algn="ctr"/>
            <a:r>
              <a:rPr lang="es-MX" sz="2100" b="1" dirty="0" smtClean="0"/>
              <a:t>Afiliadas 1ª generación</a:t>
            </a:r>
          </a:p>
        </p:txBody>
      </p:sp>
      <p:cxnSp>
        <p:nvCxnSpPr>
          <p:cNvPr id="7" name="Conector recto 6"/>
          <p:cNvCxnSpPr/>
          <p:nvPr/>
        </p:nvCxnSpPr>
        <p:spPr>
          <a:xfrm>
            <a:off x="593152" y="2253584"/>
            <a:ext cx="11094192" cy="510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ángulo 7"/>
          <p:cNvSpPr/>
          <p:nvPr/>
        </p:nvSpPr>
        <p:spPr>
          <a:xfrm>
            <a:off x="866395" y="2243931"/>
            <a:ext cx="1945592" cy="461665"/>
          </a:xfrm>
          <a:prstGeom prst="rect">
            <a:avLst/>
          </a:prstGeom>
        </p:spPr>
        <p:txBody>
          <a:bodyPr wrap="square">
            <a:spAutoFit/>
          </a:bodyPr>
          <a:lstStyle/>
          <a:p>
            <a:pPr algn="ctr"/>
            <a:r>
              <a:rPr lang="es-MX" sz="2400" b="1" dirty="0" smtClean="0"/>
              <a:t>1ª generación</a:t>
            </a:r>
          </a:p>
        </p:txBody>
      </p:sp>
      <p:cxnSp>
        <p:nvCxnSpPr>
          <p:cNvPr id="9" name="Conector recto 8"/>
          <p:cNvCxnSpPr/>
          <p:nvPr/>
        </p:nvCxnSpPr>
        <p:spPr>
          <a:xfrm>
            <a:off x="559575" y="2762455"/>
            <a:ext cx="11127769" cy="4728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ector recto 9"/>
          <p:cNvCxnSpPr/>
          <p:nvPr/>
        </p:nvCxnSpPr>
        <p:spPr>
          <a:xfrm>
            <a:off x="541493" y="3317820"/>
            <a:ext cx="11094204" cy="5077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585407" y="3842171"/>
            <a:ext cx="11101937" cy="4080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ángulo 11"/>
          <p:cNvSpPr/>
          <p:nvPr/>
        </p:nvSpPr>
        <p:spPr>
          <a:xfrm>
            <a:off x="879314" y="2799294"/>
            <a:ext cx="1945592" cy="461665"/>
          </a:xfrm>
          <a:prstGeom prst="rect">
            <a:avLst/>
          </a:prstGeom>
        </p:spPr>
        <p:txBody>
          <a:bodyPr wrap="square">
            <a:spAutoFit/>
          </a:bodyPr>
          <a:lstStyle/>
          <a:p>
            <a:pPr algn="ctr"/>
            <a:r>
              <a:rPr lang="es-MX" sz="2400" b="1" dirty="0"/>
              <a:t>2</a:t>
            </a:r>
            <a:r>
              <a:rPr lang="es-MX" sz="2400" b="1" dirty="0" smtClean="0"/>
              <a:t>ª generación</a:t>
            </a:r>
          </a:p>
        </p:txBody>
      </p:sp>
      <p:sp>
        <p:nvSpPr>
          <p:cNvPr id="13" name="Rectángulo 12"/>
          <p:cNvSpPr/>
          <p:nvPr/>
        </p:nvSpPr>
        <p:spPr>
          <a:xfrm>
            <a:off x="876732" y="3308146"/>
            <a:ext cx="1945592" cy="461665"/>
          </a:xfrm>
          <a:prstGeom prst="rect">
            <a:avLst/>
          </a:prstGeom>
        </p:spPr>
        <p:txBody>
          <a:bodyPr wrap="square">
            <a:spAutoFit/>
          </a:bodyPr>
          <a:lstStyle/>
          <a:p>
            <a:pPr algn="ctr"/>
            <a:r>
              <a:rPr lang="es-MX" sz="2400" b="1" dirty="0"/>
              <a:t>3</a:t>
            </a:r>
            <a:r>
              <a:rPr lang="es-MX" sz="2400" b="1" dirty="0" smtClean="0"/>
              <a:t>ª generación</a:t>
            </a:r>
          </a:p>
        </p:txBody>
      </p:sp>
      <p:sp>
        <p:nvSpPr>
          <p:cNvPr id="14" name="Rectángulo 13"/>
          <p:cNvSpPr/>
          <p:nvPr/>
        </p:nvSpPr>
        <p:spPr>
          <a:xfrm>
            <a:off x="889652" y="3832507"/>
            <a:ext cx="1945592" cy="461665"/>
          </a:xfrm>
          <a:prstGeom prst="rect">
            <a:avLst/>
          </a:prstGeom>
        </p:spPr>
        <p:txBody>
          <a:bodyPr wrap="square">
            <a:spAutoFit/>
          </a:bodyPr>
          <a:lstStyle/>
          <a:p>
            <a:pPr algn="ctr"/>
            <a:r>
              <a:rPr lang="es-MX" sz="2400" b="1" dirty="0"/>
              <a:t>4</a:t>
            </a:r>
            <a:r>
              <a:rPr lang="es-MX" sz="2400" b="1" dirty="0" smtClean="0"/>
              <a:t>ª generación</a:t>
            </a:r>
          </a:p>
        </p:txBody>
      </p:sp>
      <p:cxnSp>
        <p:nvCxnSpPr>
          <p:cNvPr id="15" name="Conector recto 14"/>
          <p:cNvCxnSpPr/>
          <p:nvPr/>
        </p:nvCxnSpPr>
        <p:spPr>
          <a:xfrm>
            <a:off x="567329" y="5000560"/>
            <a:ext cx="11120015" cy="2620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ctángulo 16"/>
          <p:cNvSpPr/>
          <p:nvPr/>
        </p:nvSpPr>
        <p:spPr>
          <a:xfrm>
            <a:off x="649417" y="5568020"/>
            <a:ext cx="2314973" cy="461665"/>
          </a:xfrm>
          <a:prstGeom prst="rect">
            <a:avLst/>
          </a:prstGeom>
        </p:spPr>
        <p:txBody>
          <a:bodyPr wrap="square">
            <a:spAutoFit/>
          </a:bodyPr>
          <a:lstStyle/>
          <a:p>
            <a:pPr algn="ctr"/>
            <a:r>
              <a:rPr lang="es-MX" sz="2400" b="1" dirty="0" smtClean="0">
                <a:solidFill>
                  <a:schemeClr val="bg1"/>
                </a:solidFill>
              </a:rPr>
              <a:t>Nivel alcanzado</a:t>
            </a:r>
          </a:p>
        </p:txBody>
      </p:sp>
      <p:cxnSp>
        <p:nvCxnSpPr>
          <p:cNvPr id="20" name="Conector recto 19"/>
          <p:cNvCxnSpPr/>
          <p:nvPr/>
        </p:nvCxnSpPr>
        <p:spPr>
          <a:xfrm>
            <a:off x="4511388" y="1507089"/>
            <a:ext cx="43358" cy="465177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Conector recto 20"/>
          <p:cNvCxnSpPr/>
          <p:nvPr/>
        </p:nvCxnSpPr>
        <p:spPr>
          <a:xfrm>
            <a:off x="11653284" y="691816"/>
            <a:ext cx="42549" cy="549607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Conector recto 21"/>
          <p:cNvCxnSpPr/>
          <p:nvPr/>
        </p:nvCxnSpPr>
        <p:spPr>
          <a:xfrm>
            <a:off x="9739671" y="2243931"/>
            <a:ext cx="13406" cy="391493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ángulo 22"/>
          <p:cNvSpPr/>
          <p:nvPr/>
        </p:nvSpPr>
        <p:spPr>
          <a:xfrm>
            <a:off x="3423362" y="1639494"/>
            <a:ext cx="1062193" cy="461665"/>
          </a:xfrm>
          <a:prstGeom prst="rect">
            <a:avLst/>
          </a:prstGeom>
        </p:spPr>
        <p:txBody>
          <a:bodyPr wrap="square">
            <a:spAutoFit/>
          </a:bodyPr>
          <a:lstStyle/>
          <a:p>
            <a:pPr algn="ctr"/>
            <a:r>
              <a:rPr lang="es-MX" sz="2400" b="1" dirty="0" smtClean="0"/>
              <a:t>1 a 4</a:t>
            </a:r>
          </a:p>
        </p:txBody>
      </p:sp>
      <p:sp>
        <p:nvSpPr>
          <p:cNvPr id="24" name="Rectángulo 23"/>
          <p:cNvSpPr/>
          <p:nvPr/>
        </p:nvSpPr>
        <p:spPr>
          <a:xfrm>
            <a:off x="4521161" y="1636914"/>
            <a:ext cx="1062193" cy="461665"/>
          </a:xfrm>
          <a:prstGeom prst="rect">
            <a:avLst/>
          </a:prstGeom>
        </p:spPr>
        <p:txBody>
          <a:bodyPr wrap="square">
            <a:spAutoFit/>
          </a:bodyPr>
          <a:lstStyle/>
          <a:p>
            <a:pPr algn="ctr"/>
            <a:r>
              <a:rPr lang="es-MX" sz="2400" b="1" dirty="0" smtClean="0"/>
              <a:t>5 a 8</a:t>
            </a:r>
          </a:p>
        </p:txBody>
      </p:sp>
      <p:sp>
        <p:nvSpPr>
          <p:cNvPr id="25" name="Rectángulo 24"/>
          <p:cNvSpPr/>
          <p:nvPr/>
        </p:nvSpPr>
        <p:spPr>
          <a:xfrm>
            <a:off x="5587964" y="1634334"/>
            <a:ext cx="1062193" cy="461665"/>
          </a:xfrm>
          <a:prstGeom prst="rect">
            <a:avLst/>
          </a:prstGeom>
        </p:spPr>
        <p:txBody>
          <a:bodyPr wrap="square">
            <a:spAutoFit/>
          </a:bodyPr>
          <a:lstStyle/>
          <a:p>
            <a:pPr algn="ctr"/>
            <a:r>
              <a:rPr lang="es-MX" sz="2400" b="1" dirty="0"/>
              <a:t>9</a:t>
            </a:r>
            <a:r>
              <a:rPr lang="es-MX" sz="2400" b="1" dirty="0" smtClean="0"/>
              <a:t> a 12</a:t>
            </a:r>
          </a:p>
        </p:txBody>
      </p:sp>
      <p:cxnSp>
        <p:nvCxnSpPr>
          <p:cNvPr id="26" name="Conector recto 25"/>
          <p:cNvCxnSpPr/>
          <p:nvPr/>
        </p:nvCxnSpPr>
        <p:spPr>
          <a:xfrm>
            <a:off x="5624679" y="1504509"/>
            <a:ext cx="38093" cy="46543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ectángulo 26"/>
          <p:cNvSpPr/>
          <p:nvPr/>
        </p:nvSpPr>
        <p:spPr>
          <a:xfrm>
            <a:off x="6732257" y="1647252"/>
            <a:ext cx="1013097" cy="461665"/>
          </a:xfrm>
          <a:prstGeom prst="rect">
            <a:avLst/>
          </a:prstGeom>
        </p:spPr>
        <p:txBody>
          <a:bodyPr wrap="square">
            <a:spAutoFit/>
          </a:bodyPr>
          <a:lstStyle/>
          <a:p>
            <a:pPr algn="ctr"/>
            <a:r>
              <a:rPr lang="es-MX" sz="2400" b="1" dirty="0" smtClean="0"/>
              <a:t>13 </a:t>
            </a:r>
            <a:r>
              <a:rPr lang="es-MX" sz="2400" b="1" dirty="0" err="1" smtClean="0"/>
              <a:t>ó</a:t>
            </a:r>
            <a:r>
              <a:rPr lang="es-MX" sz="2400" b="1" dirty="0" smtClean="0"/>
              <a:t> +</a:t>
            </a:r>
          </a:p>
        </p:txBody>
      </p:sp>
      <p:cxnSp>
        <p:nvCxnSpPr>
          <p:cNvPr id="28" name="Conector recto 27"/>
          <p:cNvCxnSpPr/>
          <p:nvPr/>
        </p:nvCxnSpPr>
        <p:spPr>
          <a:xfrm>
            <a:off x="6722468" y="1517427"/>
            <a:ext cx="41736" cy="46414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Conector recto 28"/>
          <p:cNvCxnSpPr/>
          <p:nvPr/>
        </p:nvCxnSpPr>
        <p:spPr>
          <a:xfrm>
            <a:off x="7807903" y="1504509"/>
            <a:ext cx="15997" cy="46543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Rectángulo 29"/>
          <p:cNvSpPr/>
          <p:nvPr/>
        </p:nvSpPr>
        <p:spPr>
          <a:xfrm>
            <a:off x="3451778" y="2287845"/>
            <a:ext cx="1062193" cy="461665"/>
          </a:xfrm>
          <a:prstGeom prst="rect">
            <a:avLst/>
          </a:prstGeom>
        </p:spPr>
        <p:txBody>
          <a:bodyPr wrap="square">
            <a:spAutoFit/>
          </a:bodyPr>
          <a:lstStyle/>
          <a:p>
            <a:pPr algn="ctr"/>
            <a:r>
              <a:rPr lang="es-MX" sz="2400" b="1" dirty="0" smtClean="0"/>
              <a:t>15%</a:t>
            </a:r>
          </a:p>
        </p:txBody>
      </p:sp>
      <p:sp>
        <p:nvSpPr>
          <p:cNvPr id="31" name="Rectángulo 30"/>
          <p:cNvSpPr/>
          <p:nvPr/>
        </p:nvSpPr>
        <p:spPr>
          <a:xfrm>
            <a:off x="4503079" y="2285265"/>
            <a:ext cx="1062193" cy="461665"/>
          </a:xfrm>
          <a:prstGeom prst="rect">
            <a:avLst/>
          </a:prstGeom>
        </p:spPr>
        <p:txBody>
          <a:bodyPr wrap="square">
            <a:spAutoFit/>
          </a:bodyPr>
          <a:lstStyle/>
          <a:p>
            <a:pPr algn="ctr"/>
            <a:r>
              <a:rPr lang="es-MX" sz="2400" b="1" dirty="0" smtClean="0"/>
              <a:t>15%</a:t>
            </a:r>
          </a:p>
        </p:txBody>
      </p:sp>
      <p:sp>
        <p:nvSpPr>
          <p:cNvPr id="32" name="Rectángulo 31"/>
          <p:cNvSpPr/>
          <p:nvPr/>
        </p:nvSpPr>
        <p:spPr>
          <a:xfrm>
            <a:off x="5616374" y="2282683"/>
            <a:ext cx="1062193" cy="461665"/>
          </a:xfrm>
          <a:prstGeom prst="rect">
            <a:avLst/>
          </a:prstGeom>
        </p:spPr>
        <p:txBody>
          <a:bodyPr wrap="square">
            <a:spAutoFit/>
          </a:bodyPr>
          <a:lstStyle/>
          <a:p>
            <a:pPr algn="ctr"/>
            <a:r>
              <a:rPr lang="es-MX" sz="2400" b="1" dirty="0" smtClean="0"/>
              <a:t>15%</a:t>
            </a:r>
          </a:p>
        </p:txBody>
      </p:sp>
      <p:sp>
        <p:nvSpPr>
          <p:cNvPr id="33" name="Rectángulo 32"/>
          <p:cNvSpPr/>
          <p:nvPr/>
        </p:nvSpPr>
        <p:spPr>
          <a:xfrm>
            <a:off x="6745167" y="2295601"/>
            <a:ext cx="1062193" cy="461665"/>
          </a:xfrm>
          <a:prstGeom prst="rect">
            <a:avLst/>
          </a:prstGeom>
        </p:spPr>
        <p:txBody>
          <a:bodyPr wrap="square">
            <a:spAutoFit/>
          </a:bodyPr>
          <a:lstStyle/>
          <a:p>
            <a:pPr algn="ctr"/>
            <a:r>
              <a:rPr lang="es-MX" sz="2400" b="1" dirty="0" smtClean="0"/>
              <a:t>15%</a:t>
            </a:r>
          </a:p>
        </p:txBody>
      </p:sp>
      <p:sp>
        <p:nvSpPr>
          <p:cNvPr id="34" name="Rectángulo 33"/>
          <p:cNvSpPr/>
          <p:nvPr/>
        </p:nvSpPr>
        <p:spPr>
          <a:xfrm>
            <a:off x="4526331" y="2804470"/>
            <a:ext cx="1062193" cy="461665"/>
          </a:xfrm>
          <a:prstGeom prst="rect">
            <a:avLst/>
          </a:prstGeom>
        </p:spPr>
        <p:txBody>
          <a:bodyPr wrap="square">
            <a:spAutoFit/>
          </a:bodyPr>
          <a:lstStyle/>
          <a:p>
            <a:pPr algn="ctr"/>
            <a:r>
              <a:rPr lang="es-MX" sz="2400" b="1" dirty="0" smtClean="0"/>
              <a:t>10%</a:t>
            </a:r>
          </a:p>
        </p:txBody>
      </p:sp>
      <p:sp>
        <p:nvSpPr>
          <p:cNvPr id="35" name="Rectángulo 34"/>
          <p:cNvSpPr/>
          <p:nvPr/>
        </p:nvSpPr>
        <p:spPr>
          <a:xfrm>
            <a:off x="5639628" y="2817388"/>
            <a:ext cx="1062193" cy="461665"/>
          </a:xfrm>
          <a:prstGeom prst="rect">
            <a:avLst/>
          </a:prstGeom>
        </p:spPr>
        <p:txBody>
          <a:bodyPr wrap="square">
            <a:spAutoFit/>
          </a:bodyPr>
          <a:lstStyle/>
          <a:p>
            <a:pPr algn="ctr"/>
            <a:r>
              <a:rPr lang="es-MX" sz="2400" b="1" dirty="0" smtClean="0"/>
              <a:t>10%</a:t>
            </a:r>
          </a:p>
        </p:txBody>
      </p:sp>
      <p:sp>
        <p:nvSpPr>
          <p:cNvPr id="36" name="Rectángulo 35"/>
          <p:cNvSpPr/>
          <p:nvPr/>
        </p:nvSpPr>
        <p:spPr>
          <a:xfrm>
            <a:off x="6721925" y="2814808"/>
            <a:ext cx="1062193" cy="461665"/>
          </a:xfrm>
          <a:prstGeom prst="rect">
            <a:avLst/>
          </a:prstGeom>
        </p:spPr>
        <p:txBody>
          <a:bodyPr wrap="square">
            <a:spAutoFit/>
          </a:bodyPr>
          <a:lstStyle/>
          <a:p>
            <a:pPr algn="ctr"/>
            <a:r>
              <a:rPr lang="es-MX" sz="2400" b="1" dirty="0" smtClean="0"/>
              <a:t>10%</a:t>
            </a:r>
          </a:p>
        </p:txBody>
      </p:sp>
      <p:sp>
        <p:nvSpPr>
          <p:cNvPr id="37" name="Rectángulo 36"/>
          <p:cNvSpPr/>
          <p:nvPr/>
        </p:nvSpPr>
        <p:spPr>
          <a:xfrm>
            <a:off x="5649954" y="3339160"/>
            <a:ext cx="1062193" cy="461665"/>
          </a:xfrm>
          <a:prstGeom prst="rect">
            <a:avLst/>
          </a:prstGeom>
        </p:spPr>
        <p:txBody>
          <a:bodyPr wrap="square">
            <a:spAutoFit/>
          </a:bodyPr>
          <a:lstStyle/>
          <a:p>
            <a:pPr algn="ctr"/>
            <a:r>
              <a:rPr lang="es-MX" sz="2400" b="1" dirty="0"/>
              <a:t>8</a:t>
            </a:r>
            <a:r>
              <a:rPr lang="es-MX" sz="2400" b="1" dirty="0" smtClean="0"/>
              <a:t>%</a:t>
            </a:r>
          </a:p>
        </p:txBody>
      </p:sp>
      <p:sp>
        <p:nvSpPr>
          <p:cNvPr id="38" name="Rectángulo 37"/>
          <p:cNvSpPr/>
          <p:nvPr/>
        </p:nvSpPr>
        <p:spPr>
          <a:xfrm>
            <a:off x="6716749" y="3336580"/>
            <a:ext cx="1062193" cy="461665"/>
          </a:xfrm>
          <a:prstGeom prst="rect">
            <a:avLst/>
          </a:prstGeom>
        </p:spPr>
        <p:txBody>
          <a:bodyPr wrap="square">
            <a:spAutoFit/>
          </a:bodyPr>
          <a:lstStyle/>
          <a:p>
            <a:pPr algn="ctr"/>
            <a:r>
              <a:rPr lang="es-MX" sz="2400" b="1" dirty="0"/>
              <a:t>8</a:t>
            </a:r>
            <a:r>
              <a:rPr lang="es-MX" sz="2400" b="1" dirty="0" smtClean="0"/>
              <a:t>%</a:t>
            </a:r>
          </a:p>
        </p:txBody>
      </p:sp>
      <p:sp>
        <p:nvSpPr>
          <p:cNvPr id="39" name="Rectángulo 38"/>
          <p:cNvSpPr/>
          <p:nvPr/>
        </p:nvSpPr>
        <p:spPr>
          <a:xfrm>
            <a:off x="6729666" y="3892917"/>
            <a:ext cx="1062193" cy="461665"/>
          </a:xfrm>
          <a:prstGeom prst="rect">
            <a:avLst/>
          </a:prstGeom>
        </p:spPr>
        <p:txBody>
          <a:bodyPr wrap="square">
            <a:spAutoFit/>
          </a:bodyPr>
          <a:lstStyle/>
          <a:p>
            <a:pPr algn="ctr"/>
            <a:r>
              <a:rPr lang="es-MX" sz="2400" b="1" dirty="0" smtClean="0"/>
              <a:t>5%</a:t>
            </a:r>
          </a:p>
        </p:txBody>
      </p:sp>
      <p:sp>
        <p:nvSpPr>
          <p:cNvPr id="40" name="Rectángulo 39"/>
          <p:cNvSpPr/>
          <p:nvPr/>
        </p:nvSpPr>
        <p:spPr>
          <a:xfrm>
            <a:off x="3428524" y="5588710"/>
            <a:ext cx="1062193" cy="461665"/>
          </a:xfrm>
          <a:prstGeom prst="rect">
            <a:avLst/>
          </a:prstGeom>
        </p:spPr>
        <p:txBody>
          <a:bodyPr wrap="square">
            <a:spAutoFit/>
          </a:bodyPr>
          <a:lstStyle/>
          <a:p>
            <a:pPr algn="ctr"/>
            <a:r>
              <a:rPr lang="es-MX" sz="2400" b="1" dirty="0" smtClean="0">
                <a:solidFill>
                  <a:schemeClr val="bg1"/>
                </a:solidFill>
              </a:rPr>
              <a:t>1 E</a:t>
            </a:r>
          </a:p>
        </p:txBody>
      </p:sp>
      <p:sp>
        <p:nvSpPr>
          <p:cNvPr id="41" name="Rectángulo 40"/>
          <p:cNvSpPr/>
          <p:nvPr/>
        </p:nvSpPr>
        <p:spPr>
          <a:xfrm>
            <a:off x="4541819" y="5601627"/>
            <a:ext cx="1062193" cy="461665"/>
          </a:xfrm>
          <a:prstGeom prst="rect">
            <a:avLst/>
          </a:prstGeom>
        </p:spPr>
        <p:txBody>
          <a:bodyPr wrap="square">
            <a:spAutoFit/>
          </a:bodyPr>
          <a:lstStyle/>
          <a:p>
            <a:pPr algn="ctr"/>
            <a:r>
              <a:rPr lang="es-MX" sz="2400" b="1" dirty="0" smtClean="0">
                <a:solidFill>
                  <a:schemeClr val="bg1"/>
                </a:solidFill>
              </a:rPr>
              <a:t>2</a:t>
            </a:r>
            <a:r>
              <a:rPr lang="es-MX" sz="2400" b="1" dirty="0">
                <a:solidFill>
                  <a:schemeClr val="bg1"/>
                </a:solidFill>
              </a:rPr>
              <a:t> </a:t>
            </a:r>
            <a:r>
              <a:rPr lang="es-MX" sz="2400" b="1" dirty="0" smtClean="0">
                <a:solidFill>
                  <a:schemeClr val="bg1"/>
                </a:solidFill>
              </a:rPr>
              <a:t>E</a:t>
            </a:r>
          </a:p>
        </p:txBody>
      </p:sp>
      <p:sp>
        <p:nvSpPr>
          <p:cNvPr id="42" name="Rectángulo 41"/>
          <p:cNvSpPr/>
          <p:nvPr/>
        </p:nvSpPr>
        <p:spPr>
          <a:xfrm>
            <a:off x="5701610" y="5599047"/>
            <a:ext cx="1062193" cy="461665"/>
          </a:xfrm>
          <a:prstGeom prst="rect">
            <a:avLst/>
          </a:prstGeom>
        </p:spPr>
        <p:txBody>
          <a:bodyPr wrap="square">
            <a:spAutoFit/>
          </a:bodyPr>
          <a:lstStyle/>
          <a:p>
            <a:pPr algn="ctr"/>
            <a:r>
              <a:rPr lang="es-MX" sz="2400" b="1" dirty="0" smtClean="0">
                <a:solidFill>
                  <a:schemeClr val="bg1"/>
                </a:solidFill>
              </a:rPr>
              <a:t>3</a:t>
            </a:r>
            <a:r>
              <a:rPr lang="es-MX" sz="2400" b="1" dirty="0">
                <a:solidFill>
                  <a:schemeClr val="bg1"/>
                </a:solidFill>
              </a:rPr>
              <a:t> </a:t>
            </a:r>
            <a:r>
              <a:rPr lang="es-MX" sz="2400" b="1" dirty="0" smtClean="0">
                <a:solidFill>
                  <a:schemeClr val="bg1"/>
                </a:solidFill>
              </a:rPr>
              <a:t>E</a:t>
            </a:r>
          </a:p>
        </p:txBody>
      </p:sp>
      <p:sp>
        <p:nvSpPr>
          <p:cNvPr id="43" name="Rectángulo 42"/>
          <p:cNvSpPr/>
          <p:nvPr/>
        </p:nvSpPr>
        <p:spPr>
          <a:xfrm>
            <a:off x="6799409" y="5611965"/>
            <a:ext cx="1062193" cy="461665"/>
          </a:xfrm>
          <a:prstGeom prst="rect">
            <a:avLst/>
          </a:prstGeom>
        </p:spPr>
        <p:txBody>
          <a:bodyPr wrap="square">
            <a:spAutoFit/>
          </a:bodyPr>
          <a:lstStyle/>
          <a:p>
            <a:pPr algn="ctr"/>
            <a:r>
              <a:rPr lang="es-MX" sz="2400" b="1" dirty="0" smtClean="0">
                <a:solidFill>
                  <a:schemeClr val="bg1"/>
                </a:solidFill>
              </a:rPr>
              <a:t>4</a:t>
            </a:r>
            <a:r>
              <a:rPr lang="es-MX" sz="2400" b="1" dirty="0">
                <a:solidFill>
                  <a:schemeClr val="bg1"/>
                </a:solidFill>
              </a:rPr>
              <a:t> </a:t>
            </a:r>
            <a:r>
              <a:rPr lang="es-MX" sz="2400" b="1" dirty="0" smtClean="0">
                <a:solidFill>
                  <a:schemeClr val="bg1"/>
                </a:solidFill>
              </a:rPr>
              <a:t>E</a:t>
            </a:r>
          </a:p>
        </p:txBody>
      </p:sp>
      <p:sp>
        <p:nvSpPr>
          <p:cNvPr id="44" name="Rectángulo 43"/>
          <p:cNvSpPr/>
          <p:nvPr/>
        </p:nvSpPr>
        <p:spPr>
          <a:xfrm>
            <a:off x="7887612" y="5609384"/>
            <a:ext cx="757388" cy="461665"/>
          </a:xfrm>
          <a:prstGeom prst="rect">
            <a:avLst/>
          </a:prstGeom>
        </p:spPr>
        <p:txBody>
          <a:bodyPr wrap="square">
            <a:spAutoFit/>
          </a:bodyPr>
          <a:lstStyle/>
          <a:p>
            <a:pPr algn="ctr"/>
            <a:r>
              <a:rPr lang="es-MX" sz="2400" b="1" dirty="0" smtClean="0">
                <a:solidFill>
                  <a:schemeClr val="bg1"/>
                </a:solidFill>
              </a:rPr>
              <a:t>5</a:t>
            </a:r>
            <a:r>
              <a:rPr lang="es-MX" sz="2400" b="1" dirty="0">
                <a:solidFill>
                  <a:schemeClr val="bg1"/>
                </a:solidFill>
              </a:rPr>
              <a:t> </a:t>
            </a:r>
            <a:r>
              <a:rPr lang="es-MX" sz="2400" b="1" dirty="0" smtClean="0">
                <a:solidFill>
                  <a:schemeClr val="bg1"/>
                </a:solidFill>
              </a:rPr>
              <a:t>E</a:t>
            </a:r>
          </a:p>
        </p:txBody>
      </p:sp>
      <p:sp>
        <p:nvSpPr>
          <p:cNvPr id="45" name="Rectángulo 44"/>
          <p:cNvSpPr/>
          <p:nvPr/>
        </p:nvSpPr>
        <p:spPr>
          <a:xfrm>
            <a:off x="8295748" y="1500008"/>
            <a:ext cx="2854812" cy="738664"/>
          </a:xfrm>
          <a:prstGeom prst="rect">
            <a:avLst/>
          </a:prstGeom>
        </p:spPr>
        <p:txBody>
          <a:bodyPr wrap="square">
            <a:spAutoFit/>
          </a:bodyPr>
          <a:lstStyle/>
          <a:p>
            <a:pPr algn="ctr"/>
            <a:r>
              <a:rPr lang="es-MX" sz="2100" b="1" dirty="0" smtClean="0"/>
              <a:t>Asesoras Activas</a:t>
            </a:r>
          </a:p>
          <a:p>
            <a:pPr algn="ctr"/>
            <a:r>
              <a:rPr lang="es-MX" sz="2100" b="1" dirty="0" smtClean="0"/>
              <a:t> por generación</a:t>
            </a:r>
          </a:p>
        </p:txBody>
      </p:sp>
      <p:sp>
        <p:nvSpPr>
          <p:cNvPr id="47" name="Rectángulo 46"/>
          <p:cNvSpPr/>
          <p:nvPr/>
        </p:nvSpPr>
        <p:spPr>
          <a:xfrm>
            <a:off x="7786886" y="2262030"/>
            <a:ext cx="904607" cy="461665"/>
          </a:xfrm>
          <a:prstGeom prst="rect">
            <a:avLst/>
          </a:prstGeom>
        </p:spPr>
        <p:txBody>
          <a:bodyPr wrap="square">
            <a:spAutoFit/>
          </a:bodyPr>
          <a:lstStyle/>
          <a:p>
            <a:pPr algn="ctr"/>
            <a:r>
              <a:rPr lang="es-MX" sz="2400" b="1" dirty="0" smtClean="0"/>
              <a:t>16</a:t>
            </a:r>
          </a:p>
        </p:txBody>
      </p:sp>
      <p:sp>
        <p:nvSpPr>
          <p:cNvPr id="48" name="Rectángulo 47"/>
          <p:cNvSpPr/>
          <p:nvPr/>
        </p:nvSpPr>
        <p:spPr>
          <a:xfrm>
            <a:off x="7799804" y="2817389"/>
            <a:ext cx="904607" cy="461665"/>
          </a:xfrm>
          <a:prstGeom prst="rect">
            <a:avLst/>
          </a:prstGeom>
        </p:spPr>
        <p:txBody>
          <a:bodyPr wrap="square">
            <a:spAutoFit/>
          </a:bodyPr>
          <a:lstStyle/>
          <a:p>
            <a:pPr algn="ctr"/>
            <a:r>
              <a:rPr lang="es-MX" sz="2400" b="1" dirty="0" smtClean="0"/>
              <a:t>32</a:t>
            </a:r>
          </a:p>
        </p:txBody>
      </p:sp>
      <p:sp>
        <p:nvSpPr>
          <p:cNvPr id="49" name="Rectángulo 48"/>
          <p:cNvSpPr/>
          <p:nvPr/>
        </p:nvSpPr>
        <p:spPr>
          <a:xfrm>
            <a:off x="7812722" y="3341741"/>
            <a:ext cx="904607" cy="461665"/>
          </a:xfrm>
          <a:prstGeom prst="rect">
            <a:avLst/>
          </a:prstGeom>
        </p:spPr>
        <p:txBody>
          <a:bodyPr wrap="square">
            <a:spAutoFit/>
          </a:bodyPr>
          <a:lstStyle/>
          <a:p>
            <a:pPr algn="ctr"/>
            <a:r>
              <a:rPr lang="es-MX" sz="2400" b="1" dirty="0" smtClean="0"/>
              <a:t>48</a:t>
            </a:r>
          </a:p>
        </p:txBody>
      </p:sp>
      <p:sp>
        <p:nvSpPr>
          <p:cNvPr id="50" name="Rectángulo 49"/>
          <p:cNvSpPr/>
          <p:nvPr/>
        </p:nvSpPr>
        <p:spPr>
          <a:xfrm>
            <a:off x="7810142" y="3881596"/>
            <a:ext cx="904607" cy="461665"/>
          </a:xfrm>
          <a:prstGeom prst="rect">
            <a:avLst/>
          </a:prstGeom>
        </p:spPr>
        <p:txBody>
          <a:bodyPr wrap="square">
            <a:spAutoFit/>
          </a:bodyPr>
          <a:lstStyle/>
          <a:p>
            <a:pPr algn="ctr"/>
            <a:r>
              <a:rPr lang="es-MX" sz="2400" b="1" dirty="0" smtClean="0"/>
              <a:t>64</a:t>
            </a:r>
          </a:p>
        </p:txBody>
      </p:sp>
      <p:sp>
        <p:nvSpPr>
          <p:cNvPr id="51" name="Rectángulo 50"/>
          <p:cNvSpPr/>
          <p:nvPr/>
        </p:nvSpPr>
        <p:spPr>
          <a:xfrm>
            <a:off x="7741985" y="5033388"/>
            <a:ext cx="1028601" cy="461665"/>
          </a:xfrm>
          <a:prstGeom prst="rect">
            <a:avLst/>
          </a:prstGeom>
        </p:spPr>
        <p:txBody>
          <a:bodyPr wrap="square">
            <a:spAutoFit/>
          </a:bodyPr>
          <a:lstStyle/>
          <a:p>
            <a:pPr algn="ctr"/>
            <a:r>
              <a:rPr lang="es-MX" sz="2400" b="1" dirty="0" smtClean="0"/>
              <a:t>Uno</a:t>
            </a:r>
          </a:p>
        </p:txBody>
      </p:sp>
      <p:sp>
        <p:nvSpPr>
          <p:cNvPr id="52" name="Rectángulo 51"/>
          <p:cNvSpPr/>
          <p:nvPr/>
        </p:nvSpPr>
        <p:spPr>
          <a:xfrm>
            <a:off x="8685778" y="5030807"/>
            <a:ext cx="1028601" cy="461665"/>
          </a:xfrm>
          <a:prstGeom prst="rect">
            <a:avLst/>
          </a:prstGeom>
        </p:spPr>
        <p:txBody>
          <a:bodyPr wrap="square">
            <a:spAutoFit/>
          </a:bodyPr>
          <a:lstStyle/>
          <a:p>
            <a:pPr algn="ctr"/>
            <a:r>
              <a:rPr lang="es-MX" sz="2400" b="1" dirty="0" smtClean="0"/>
              <a:t>Tres</a:t>
            </a:r>
          </a:p>
        </p:txBody>
      </p:sp>
      <p:sp>
        <p:nvSpPr>
          <p:cNvPr id="53" name="Rectángulo 52"/>
          <p:cNvSpPr/>
          <p:nvPr/>
        </p:nvSpPr>
        <p:spPr>
          <a:xfrm>
            <a:off x="9706086" y="5028226"/>
            <a:ext cx="1028601" cy="461665"/>
          </a:xfrm>
          <a:prstGeom prst="rect">
            <a:avLst/>
          </a:prstGeom>
        </p:spPr>
        <p:txBody>
          <a:bodyPr wrap="square">
            <a:spAutoFit/>
          </a:bodyPr>
          <a:lstStyle/>
          <a:p>
            <a:pPr algn="ctr"/>
            <a:r>
              <a:rPr lang="es-MX" sz="2400" b="1" dirty="0" smtClean="0"/>
              <a:t>Seis</a:t>
            </a:r>
          </a:p>
        </p:txBody>
      </p:sp>
      <p:sp>
        <p:nvSpPr>
          <p:cNvPr id="54" name="Rectángulo 53"/>
          <p:cNvSpPr/>
          <p:nvPr/>
        </p:nvSpPr>
        <p:spPr>
          <a:xfrm>
            <a:off x="10665389" y="5025646"/>
            <a:ext cx="1028601" cy="461665"/>
          </a:xfrm>
          <a:prstGeom prst="rect">
            <a:avLst/>
          </a:prstGeom>
        </p:spPr>
        <p:txBody>
          <a:bodyPr wrap="square">
            <a:spAutoFit/>
          </a:bodyPr>
          <a:lstStyle/>
          <a:p>
            <a:pPr algn="ctr"/>
            <a:r>
              <a:rPr lang="es-MX" sz="2400" b="1" dirty="0" smtClean="0"/>
              <a:t>Doce</a:t>
            </a:r>
          </a:p>
        </p:txBody>
      </p:sp>
      <p:cxnSp>
        <p:nvCxnSpPr>
          <p:cNvPr id="55" name="Conector recto 54"/>
          <p:cNvCxnSpPr/>
          <p:nvPr/>
        </p:nvCxnSpPr>
        <p:spPr>
          <a:xfrm>
            <a:off x="8745199" y="2243931"/>
            <a:ext cx="19709" cy="391493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Conector recto 55"/>
          <p:cNvCxnSpPr/>
          <p:nvPr/>
        </p:nvCxnSpPr>
        <p:spPr>
          <a:xfrm>
            <a:off x="10744361" y="2243931"/>
            <a:ext cx="9601" cy="391493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Rectángulo 56"/>
          <p:cNvSpPr/>
          <p:nvPr/>
        </p:nvSpPr>
        <p:spPr>
          <a:xfrm>
            <a:off x="8845925" y="5606802"/>
            <a:ext cx="757388" cy="461665"/>
          </a:xfrm>
          <a:prstGeom prst="rect">
            <a:avLst/>
          </a:prstGeom>
        </p:spPr>
        <p:txBody>
          <a:bodyPr wrap="square">
            <a:spAutoFit/>
          </a:bodyPr>
          <a:lstStyle/>
          <a:p>
            <a:pPr algn="ctr"/>
            <a:r>
              <a:rPr lang="es-MX" sz="2400" b="1" dirty="0" smtClean="0">
                <a:solidFill>
                  <a:schemeClr val="bg1"/>
                </a:solidFill>
              </a:rPr>
              <a:t>6 E</a:t>
            </a:r>
          </a:p>
        </p:txBody>
      </p:sp>
      <p:sp>
        <p:nvSpPr>
          <p:cNvPr id="58" name="Rectángulo 57"/>
          <p:cNvSpPr/>
          <p:nvPr/>
        </p:nvSpPr>
        <p:spPr>
          <a:xfrm>
            <a:off x="8745199" y="2259448"/>
            <a:ext cx="904607" cy="461665"/>
          </a:xfrm>
          <a:prstGeom prst="rect">
            <a:avLst/>
          </a:prstGeom>
        </p:spPr>
        <p:txBody>
          <a:bodyPr wrap="square">
            <a:spAutoFit/>
          </a:bodyPr>
          <a:lstStyle/>
          <a:p>
            <a:pPr algn="ctr"/>
            <a:r>
              <a:rPr lang="es-MX" sz="2400" b="1" dirty="0" smtClean="0"/>
              <a:t>16</a:t>
            </a:r>
          </a:p>
        </p:txBody>
      </p:sp>
      <p:sp>
        <p:nvSpPr>
          <p:cNvPr id="59" name="Rectángulo 58"/>
          <p:cNvSpPr/>
          <p:nvPr/>
        </p:nvSpPr>
        <p:spPr>
          <a:xfrm>
            <a:off x="8758117" y="2814807"/>
            <a:ext cx="904607" cy="461665"/>
          </a:xfrm>
          <a:prstGeom prst="rect">
            <a:avLst/>
          </a:prstGeom>
        </p:spPr>
        <p:txBody>
          <a:bodyPr wrap="square">
            <a:spAutoFit/>
          </a:bodyPr>
          <a:lstStyle/>
          <a:p>
            <a:pPr algn="ctr"/>
            <a:r>
              <a:rPr lang="es-MX" sz="2400" b="1" dirty="0" smtClean="0"/>
              <a:t>32</a:t>
            </a:r>
          </a:p>
        </p:txBody>
      </p:sp>
      <p:sp>
        <p:nvSpPr>
          <p:cNvPr id="60" name="Rectángulo 59"/>
          <p:cNvSpPr/>
          <p:nvPr/>
        </p:nvSpPr>
        <p:spPr>
          <a:xfrm>
            <a:off x="8771035" y="3339159"/>
            <a:ext cx="904607" cy="461665"/>
          </a:xfrm>
          <a:prstGeom prst="rect">
            <a:avLst/>
          </a:prstGeom>
        </p:spPr>
        <p:txBody>
          <a:bodyPr wrap="square">
            <a:spAutoFit/>
          </a:bodyPr>
          <a:lstStyle/>
          <a:p>
            <a:pPr algn="ctr"/>
            <a:r>
              <a:rPr lang="es-MX" sz="2400" b="1" dirty="0" smtClean="0"/>
              <a:t>48</a:t>
            </a:r>
          </a:p>
        </p:txBody>
      </p:sp>
      <p:sp>
        <p:nvSpPr>
          <p:cNvPr id="61" name="Rectángulo 60"/>
          <p:cNvSpPr/>
          <p:nvPr/>
        </p:nvSpPr>
        <p:spPr>
          <a:xfrm>
            <a:off x="8768455" y="3879014"/>
            <a:ext cx="904607" cy="461665"/>
          </a:xfrm>
          <a:prstGeom prst="rect">
            <a:avLst/>
          </a:prstGeom>
        </p:spPr>
        <p:txBody>
          <a:bodyPr wrap="square">
            <a:spAutoFit/>
          </a:bodyPr>
          <a:lstStyle/>
          <a:p>
            <a:pPr algn="ctr"/>
            <a:r>
              <a:rPr lang="es-MX" sz="2400" b="1" dirty="0" smtClean="0"/>
              <a:t>64</a:t>
            </a:r>
          </a:p>
        </p:txBody>
      </p:sp>
      <p:sp>
        <p:nvSpPr>
          <p:cNvPr id="62" name="Rectángulo 61"/>
          <p:cNvSpPr/>
          <p:nvPr/>
        </p:nvSpPr>
        <p:spPr>
          <a:xfrm>
            <a:off x="9835226" y="5604222"/>
            <a:ext cx="757388" cy="461665"/>
          </a:xfrm>
          <a:prstGeom prst="rect">
            <a:avLst/>
          </a:prstGeom>
        </p:spPr>
        <p:txBody>
          <a:bodyPr wrap="square">
            <a:spAutoFit/>
          </a:bodyPr>
          <a:lstStyle/>
          <a:p>
            <a:pPr algn="ctr"/>
            <a:r>
              <a:rPr lang="es-MX" sz="2400" b="1" dirty="0" smtClean="0">
                <a:solidFill>
                  <a:schemeClr val="bg1"/>
                </a:solidFill>
              </a:rPr>
              <a:t>7 E</a:t>
            </a:r>
          </a:p>
        </p:txBody>
      </p:sp>
      <p:sp>
        <p:nvSpPr>
          <p:cNvPr id="63" name="Rectángulo 62"/>
          <p:cNvSpPr/>
          <p:nvPr/>
        </p:nvSpPr>
        <p:spPr>
          <a:xfrm>
            <a:off x="9734500" y="2256868"/>
            <a:ext cx="904607" cy="461665"/>
          </a:xfrm>
          <a:prstGeom prst="rect">
            <a:avLst/>
          </a:prstGeom>
        </p:spPr>
        <p:txBody>
          <a:bodyPr wrap="square">
            <a:spAutoFit/>
          </a:bodyPr>
          <a:lstStyle/>
          <a:p>
            <a:pPr algn="ctr"/>
            <a:r>
              <a:rPr lang="es-MX" sz="2400" b="1" dirty="0" smtClean="0"/>
              <a:t>16</a:t>
            </a:r>
          </a:p>
        </p:txBody>
      </p:sp>
      <p:sp>
        <p:nvSpPr>
          <p:cNvPr id="64" name="Rectángulo 63"/>
          <p:cNvSpPr/>
          <p:nvPr/>
        </p:nvSpPr>
        <p:spPr>
          <a:xfrm>
            <a:off x="9747418" y="2812227"/>
            <a:ext cx="904607" cy="461665"/>
          </a:xfrm>
          <a:prstGeom prst="rect">
            <a:avLst/>
          </a:prstGeom>
        </p:spPr>
        <p:txBody>
          <a:bodyPr wrap="square">
            <a:spAutoFit/>
          </a:bodyPr>
          <a:lstStyle/>
          <a:p>
            <a:pPr algn="ctr"/>
            <a:r>
              <a:rPr lang="es-MX" sz="2400" b="1" dirty="0" smtClean="0"/>
              <a:t>32</a:t>
            </a:r>
          </a:p>
        </p:txBody>
      </p:sp>
      <p:sp>
        <p:nvSpPr>
          <p:cNvPr id="65" name="Rectángulo 64"/>
          <p:cNvSpPr/>
          <p:nvPr/>
        </p:nvSpPr>
        <p:spPr>
          <a:xfrm>
            <a:off x="9760336" y="3336579"/>
            <a:ext cx="904607" cy="461665"/>
          </a:xfrm>
          <a:prstGeom prst="rect">
            <a:avLst/>
          </a:prstGeom>
        </p:spPr>
        <p:txBody>
          <a:bodyPr wrap="square">
            <a:spAutoFit/>
          </a:bodyPr>
          <a:lstStyle/>
          <a:p>
            <a:pPr algn="ctr"/>
            <a:r>
              <a:rPr lang="es-MX" sz="2400" b="1" dirty="0" smtClean="0"/>
              <a:t>48</a:t>
            </a:r>
          </a:p>
        </p:txBody>
      </p:sp>
      <p:sp>
        <p:nvSpPr>
          <p:cNvPr id="66" name="Rectángulo 65"/>
          <p:cNvSpPr/>
          <p:nvPr/>
        </p:nvSpPr>
        <p:spPr>
          <a:xfrm>
            <a:off x="9757756" y="3876434"/>
            <a:ext cx="904607" cy="461665"/>
          </a:xfrm>
          <a:prstGeom prst="rect">
            <a:avLst/>
          </a:prstGeom>
        </p:spPr>
        <p:txBody>
          <a:bodyPr wrap="square">
            <a:spAutoFit/>
          </a:bodyPr>
          <a:lstStyle/>
          <a:p>
            <a:pPr algn="ctr"/>
            <a:r>
              <a:rPr lang="es-MX" sz="2400" b="1" dirty="0" smtClean="0"/>
              <a:t>64</a:t>
            </a:r>
          </a:p>
        </p:txBody>
      </p:sp>
      <p:sp>
        <p:nvSpPr>
          <p:cNvPr id="67" name="Rectángulo 66"/>
          <p:cNvSpPr/>
          <p:nvPr/>
        </p:nvSpPr>
        <p:spPr>
          <a:xfrm>
            <a:off x="10825518" y="5617139"/>
            <a:ext cx="757388" cy="461665"/>
          </a:xfrm>
          <a:prstGeom prst="rect">
            <a:avLst/>
          </a:prstGeom>
        </p:spPr>
        <p:txBody>
          <a:bodyPr wrap="square">
            <a:spAutoFit/>
          </a:bodyPr>
          <a:lstStyle/>
          <a:p>
            <a:pPr algn="ctr"/>
            <a:r>
              <a:rPr lang="es-MX" sz="2400" b="1" dirty="0" smtClean="0">
                <a:solidFill>
                  <a:schemeClr val="bg1"/>
                </a:solidFill>
              </a:rPr>
              <a:t>8 E</a:t>
            </a:r>
          </a:p>
        </p:txBody>
      </p:sp>
      <p:sp>
        <p:nvSpPr>
          <p:cNvPr id="68" name="Rectángulo 67"/>
          <p:cNvSpPr/>
          <p:nvPr/>
        </p:nvSpPr>
        <p:spPr>
          <a:xfrm>
            <a:off x="10739306" y="2269785"/>
            <a:ext cx="904607" cy="461665"/>
          </a:xfrm>
          <a:prstGeom prst="rect">
            <a:avLst/>
          </a:prstGeom>
        </p:spPr>
        <p:txBody>
          <a:bodyPr wrap="square">
            <a:spAutoFit/>
          </a:bodyPr>
          <a:lstStyle/>
          <a:p>
            <a:pPr algn="ctr"/>
            <a:r>
              <a:rPr lang="es-MX" sz="2400" b="1" dirty="0" smtClean="0"/>
              <a:t>16</a:t>
            </a:r>
          </a:p>
        </p:txBody>
      </p:sp>
      <p:sp>
        <p:nvSpPr>
          <p:cNvPr id="69" name="Rectángulo 68"/>
          <p:cNvSpPr/>
          <p:nvPr/>
        </p:nvSpPr>
        <p:spPr>
          <a:xfrm>
            <a:off x="10752224" y="2825144"/>
            <a:ext cx="904607" cy="461665"/>
          </a:xfrm>
          <a:prstGeom prst="rect">
            <a:avLst/>
          </a:prstGeom>
        </p:spPr>
        <p:txBody>
          <a:bodyPr wrap="square">
            <a:spAutoFit/>
          </a:bodyPr>
          <a:lstStyle/>
          <a:p>
            <a:pPr algn="ctr"/>
            <a:r>
              <a:rPr lang="es-MX" sz="2400" b="1" dirty="0" smtClean="0"/>
              <a:t>32</a:t>
            </a:r>
          </a:p>
        </p:txBody>
      </p:sp>
      <p:sp>
        <p:nvSpPr>
          <p:cNvPr id="70" name="Rectángulo 69"/>
          <p:cNvSpPr/>
          <p:nvPr/>
        </p:nvSpPr>
        <p:spPr>
          <a:xfrm>
            <a:off x="10765142" y="3349496"/>
            <a:ext cx="904607" cy="461665"/>
          </a:xfrm>
          <a:prstGeom prst="rect">
            <a:avLst/>
          </a:prstGeom>
        </p:spPr>
        <p:txBody>
          <a:bodyPr wrap="square">
            <a:spAutoFit/>
          </a:bodyPr>
          <a:lstStyle/>
          <a:p>
            <a:pPr algn="ctr"/>
            <a:r>
              <a:rPr lang="es-MX" sz="2400" b="1" dirty="0" smtClean="0"/>
              <a:t>48</a:t>
            </a:r>
          </a:p>
        </p:txBody>
      </p:sp>
      <p:sp>
        <p:nvSpPr>
          <p:cNvPr id="71" name="Rectángulo 70"/>
          <p:cNvSpPr/>
          <p:nvPr/>
        </p:nvSpPr>
        <p:spPr>
          <a:xfrm>
            <a:off x="10762562" y="3889351"/>
            <a:ext cx="904607" cy="461665"/>
          </a:xfrm>
          <a:prstGeom prst="rect">
            <a:avLst/>
          </a:prstGeom>
        </p:spPr>
        <p:txBody>
          <a:bodyPr wrap="square">
            <a:spAutoFit/>
          </a:bodyPr>
          <a:lstStyle/>
          <a:p>
            <a:pPr algn="ctr"/>
            <a:r>
              <a:rPr lang="es-MX" sz="2400" b="1" dirty="0" smtClean="0"/>
              <a:t>64</a:t>
            </a:r>
          </a:p>
        </p:txBody>
      </p:sp>
      <p:cxnSp>
        <p:nvCxnSpPr>
          <p:cNvPr id="88" name="Conector recto 87"/>
          <p:cNvCxnSpPr/>
          <p:nvPr/>
        </p:nvCxnSpPr>
        <p:spPr>
          <a:xfrm>
            <a:off x="567329" y="1504509"/>
            <a:ext cx="29045" cy="46543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Rectángulo 94"/>
          <p:cNvSpPr/>
          <p:nvPr/>
        </p:nvSpPr>
        <p:spPr>
          <a:xfrm>
            <a:off x="632299" y="5002378"/>
            <a:ext cx="2543893" cy="461665"/>
          </a:xfrm>
          <a:prstGeom prst="rect">
            <a:avLst/>
          </a:prstGeom>
        </p:spPr>
        <p:txBody>
          <a:bodyPr wrap="square">
            <a:spAutoFit/>
          </a:bodyPr>
          <a:lstStyle/>
          <a:p>
            <a:pPr algn="ctr"/>
            <a:r>
              <a:rPr lang="es-MX" sz="2400" b="1" dirty="0" smtClean="0"/>
              <a:t>Meses calificando</a:t>
            </a:r>
          </a:p>
        </p:txBody>
      </p:sp>
      <p:cxnSp>
        <p:nvCxnSpPr>
          <p:cNvPr id="96" name="Conector recto 95"/>
          <p:cNvCxnSpPr/>
          <p:nvPr/>
        </p:nvCxnSpPr>
        <p:spPr>
          <a:xfrm>
            <a:off x="569908" y="4383991"/>
            <a:ext cx="11094204" cy="1549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109" name="Rectángulo 108"/>
          <p:cNvSpPr/>
          <p:nvPr/>
        </p:nvSpPr>
        <p:spPr>
          <a:xfrm>
            <a:off x="3453002" y="5011620"/>
            <a:ext cx="1028601" cy="461665"/>
          </a:xfrm>
          <a:prstGeom prst="rect">
            <a:avLst/>
          </a:prstGeom>
        </p:spPr>
        <p:txBody>
          <a:bodyPr wrap="square">
            <a:spAutoFit/>
          </a:bodyPr>
          <a:lstStyle/>
          <a:p>
            <a:pPr algn="ctr"/>
            <a:r>
              <a:rPr lang="es-MX" sz="2400" b="1" dirty="0" smtClean="0"/>
              <a:t>Uno</a:t>
            </a:r>
          </a:p>
        </p:txBody>
      </p:sp>
      <p:sp>
        <p:nvSpPr>
          <p:cNvPr id="110" name="Rectángulo 109"/>
          <p:cNvSpPr/>
          <p:nvPr/>
        </p:nvSpPr>
        <p:spPr>
          <a:xfrm>
            <a:off x="4592371" y="5033394"/>
            <a:ext cx="1028601" cy="461665"/>
          </a:xfrm>
          <a:prstGeom prst="rect">
            <a:avLst/>
          </a:prstGeom>
        </p:spPr>
        <p:txBody>
          <a:bodyPr wrap="square">
            <a:spAutoFit/>
          </a:bodyPr>
          <a:lstStyle/>
          <a:p>
            <a:pPr algn="ctr"/>
            <a:r>
              <a:rPr lang="es-MX" sz="2400" b="1" dirty="0" smtClean="0"/>
              <a:t>Uno</a:t>
            </a:r>
          </a:p>
        </p:txBody>
      </p:sp>
      <p:sp>
        <p:nvSpPr>
          <p:cNvPr id="111" name="Rectángulo 110"/>
          <p:cNvSpPr/>
          <p:nvPr/>
        </p:nvSpPr>
        <p:spPr>
          <a:xfrm>
            <a:off x="5688197" y="5026140"/>
            <a:ext cx="1028601" cy="461665"/>
          </a:xfrm>
          <a:prstGeom prst="rect">
            <a:avLst/>
          </a:prstGeom>
        </p:spPr>
        <p:txBody>
          <a:bodyPr wrap="square">
            <a:spAutoFit/>
          </a:bodyPr>
          <a:lstStyle/>
          <a:p>
            <a:pPr algn="ctr"/>
            <a:r>
              <a:rPr lang="es-MX" sz="2400" b="1" dirty="0" smtClean="0"/>
              <a:t>Uno</a:t>
            </a:r>
          </a:p>
        </p:txBody>
      </p:sp>
      <p:sp>
        <p:nvSpPr>
          <p:cNvPr id="112" name="Rectángulo 111"/>
          <p:cNvSpPr/>
          <p:nvPr/>
        </p:nvSpPr>
        <p:spPr>
          <a:xfrm>
            <a:off x="6813055" y="5018886"/>
            <a:ext cx="1028601" cy="461665"/>
          </a:xfrm>
          <a:prstGeom prst="rect">
            <a:avLst/>
          </a:prstGeom>
        </p:spPr>
        <p:txBody>
          <a:bodyPr wrap="square">
            <a:spAutoFit/>
          </a:bodyPr>
          <a:lstStyle/>
          <a:p>
            <a:pPr algn="ctr"/>
            <a:r>
              <a:rPr lang="es-MX" sz="2400" b="1" dirty="0" smtClean="0"/>
              <a:t>Uno</a:t>
            </a:r>
          </a:p>
        </p:txBody>
      </p:sp>
      <p:cxnSp>
        <p:nvCxnSpPr>
          <p:cNvPr id="117" name="Conector recto 116"/>
          <p:cNvCxnSpPr/>
          <p:nvPr/>
        </p:nvCxnSpPr>
        <p:spPr>
          <a:xfrm>
            <a:off x="560074" y="5515810"/>
            <a:ext cx="11120015" cy="2620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Conector recto 117"/>
          <p:cNvCxnSpPr/>
          <p:nvPr/>
        </p:nvCxnSpPr>
        <p:spPr>
          <a:xfrm>
            <a:off x="567333" y="6132661"/>
            <a:ext cx="11120015" cy="2620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CuadroTexto 138"/>
          <p:cNvSpPr txBox="1"/>
          <p:nvPr/>
        </p:nvSpPr>
        <p:spPr>
          <a:xfrm>
            <a:off x="567330" y="19690"/>
            <a:ext cx="11069186" cy="707886"/>
          </a:xfrm>
          <a:prstGeom prst="rect">
            <a:avLst/>
          </a:prstGeom>
          <a:noFill/>
        </p:spPr>
        <p:txBody>
          <a:bodyPr wrap="square" rtlCol="0">
            <a:spAutoFit/>
          </a:bodyPr>
          <a:lstStyle/>
          <a:p>
            <a:pPr algn="ctr"/>
            <a:r>
              <a:rPr lang="es-MX" sz="4000" b="1" dirty="0" smtClean="0">
                <a:effectLst>
                  <a:outerShdw blurRad="38100" dist="38100" dir="2700000" algn="tl">
                    <a:srgbClr val="000000">
                      <a:alpha val="43137"/>
                    </a:srgbClr>
                  </a:outerShdw>
                </a:effectLst>
              </a:rPr>
              <a:t>Plan de Compensación</a:t>
            </a:r>
            <a:endParaRPr lang="es-MX" sz="4000" b="1" dirty="0">
              <a:effectLst>
                <a:outerShdw blurRad="38100" dist="38100" dir="2700000" algn="tl">
                  <a:srgbClr val="000000">
                    <a:alpha val="43137"/>
                  </a:srgbClr>
                </a:outerShdw>
              </a:effectLst>
            </a:endParaRPr>
          </a:p>
        </p:txBody>
      </p:sp>
      <p:pic>
        <p:nvPicPr>
          <p:cNvPr id="140" name="Imagen 139"/>
          <p:cNvPicPr>
            <a:picLocks noChangeAspect="1"/>
          </p:cNvPicPr>
          <p:nvPr/>
        </p:nvPicPr>
        <p:blipFill>
          <a:blip r:embed="rId5"/>
          <a:stretch>
            <a:fillRect/>
          </a:stretch>
        </p:blipFill>
        <p:spPr>
          <a:xfrm>
            <a:off x="548370" y="691816"/>
            <a:ext cx="2849562" cy="800340"/>
          </a:xfrm>
          <a:prstGeom prst="rect">
            <a:avLst/>
          </a:prstGeom>
        </p:spPr>
      </p:pic>
      <p:pic>
        <p:nvPicPr>
          <p:cNvPr id="145" name="Imagen 144"/>
          <p:cNvPicPr>
            <a:picLocks noChangeAspect="1"/>
          </p:cNvPicPr>
          <p:nvPr/>
        </p:nvPicPr>
        <p:blipFill>
          <a:blip r:embed="rId3"/>
          <a:stretch>
            <a:fillRect/>
          </a:stretch>
        </p:blipFill>
        <p:spPr>
          <a:xfrm>
            <a:off x="3433620" y="732193"/>
            <a:ext cx="8195392" cy="768945"/>
          </a:xfrm>
          <a:prstGeom prst="rect">
            <a:avLst/>
          </a:prstGeom>
        </p:spPr>
      </p:pic>
      <p:sp>
        <p:nvSpPr>
          <p:cNvPr id="78" name="Rectángulo 77"/>
          <p:cNvSpPr/>
          <p:nvPr/>
        </p:nvSpPr>
        <p:spPr>
          <a:xfrm>
            <a:off x="7364734" y="751785"/>
            <a:ext cx="818831" cy="707886"/>
          </a:xfrm>
          <a:prstGeom prst="rect">
            <a:avLst/>
          </a:prstGeom>
        </p:spPr>
        <p:txBody>
          <a:bodyPr wrap="square">
            <a:spAutoFit/>
          </a:bodyPr>
          <a:lstStyle/>
          <a:p>
            <a:pPr algn="ctr"/>
            <a:r>
              <a:rPr lang="es-MX" sz="4000" b="1" dirty="0" smtClean="0">
                <a:effectLst>
                  <a:outerShdw blurRad="38100" dist="38100" dir="2700000" algn="tl">
                    <a:srgbClr val="000000">
                      <a:alpha val="43137"/>
                    </a:srgbClr>
                  </a:outerShdw>
                </a:effectLst>
              </a:rPr>
              <a:t>TU</a:t>
            </a:r>
          </a:p>
        </p:txBody>
      </p:sp>
      <p:cxnSp>
        <p:nvCxnSpPr>
          <p:cNvPr id="18" name="Conector recto 17"/>
          <p:cNvCxnSpPr/>
          <p:nvPr/>
        </p:nvCxnSpPr>
        <p:spPr>
          <a:xfrm>
            <a:off x="3417235" y="691816"/>
            <a:ext cx="47949" cy="546704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Conector recto 71"/>
          <p:cNvCxnSpPr/>
          <p:nvPr/>
        </p:nvCxnSpPr>
        <p:spPr>
          <a:xfrm>
            <a:off x="3413593" y="706629"/>
            <a:ext cx="8222104" cy="1706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50" name="Rectángulo 149"/>
          <p:cNvSpPr/>
          <p:nvPr/>
        </p:nvSpPr>
        <p:spPr>
          <a:xfrm>
            <a:off x="727876" y="6166288"/>
            <a:ext cx="10992229" cy="646331"/>
          </a:xfrm>
          <a:prstGeom prst="rect">
            <a:avLst/>
          </a:prstGeom>
        </p:spPr>
        <p:txBody>
          <a:bodyPr wrap="square">
            <a:spAutoFit/>
          </a:bodyPr>
          <a:lstStyle/>
          <a:p>
            <a:r>
              <a:rPr lang="es-MX" b="1" dirty="0" smtClean="0"/>
              <a:t>* Los porcentajes que aparecen en la tabla son sobre los Puntos </a:t>
            </a:r>
            <a:r>
              <a:rPr lang="es-MX" b="1" dirty="0" err="1" smtClean="0"/>
              <a:t>Comisionables</a:t>
            </a:r>
            <a:r>
              <a:rPr lang="es-MX" b="1" dirty="0" smtClean="0"/>
              <a:t> de las compras de las Asesoras de Belleza ATTITUDE.</a:t>
            </a:r>
          </a:p>
        </p:txBody>
      </p:sp>
      <p:sp>
        <p:nvSpPr>
          <p:cNvPr id="152" name="Flecha arriba 151"/>
          <p:cNvSpPr/>
          <p:nvPr/>
        </p:nvSpPr>
        <p:spPr>
          <a:xfrm>
            <a:off x="3715661" y="2784686"/>
            <a:ext cx="557843" cy="2165814"/>
          </a:xfrm>
          <a:prstGeom prst="upArrow">
            <a:avLst/>
          </a:prstGeom>
          <a:solidFill>
            <a:srgbClr val="FF6699"/>
          </a:solidFill>
          <a:ln>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3" name="Flecha arriba 152"/>
          <p:cNvSpPr/>
          <p:nvPr/>
        </p:nvSpPr>
        <p:spPr>
          <a:xfrm>
            <a:off x="4782462" y="3325166"/>
            <a:ext cx="557843" cy="1632594"/>
          </a:xfrm>
          <a:prstGeom prst="upArrow">
            <a:avLst/>
          </a:prstGeom>
          <a:solidFill>
            <a:srgbClr val="FF6699"/>
          </a:solidFill>
          <a:ln>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4" name="Flecha arriba 153"/>
          <p:cNvSpPr/>
          <p:nvPr/>
        </p:nvSpPr>
        <p:spPr>
          <a:xfrm>
            <a:off x="5921833" y="3829324"/>
            <a:ext cx="557843" cy="1150210"/>
          </a:xfrm>
          <a:prstGeom prst="upArrow">
            <a:avLst/>
          </a:prstGeom>
          <a:solidFill>
            <a:srgbClr val="FF6699"/>
          </a:solidFill>
          <a:ln>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Flecha arriba 154"/>
          <p:cNvSpPr/>
          <p:nvPr/>
        </p:nvSpPr>
        <p:spPr>
          <a:xfrm>
            <a:off x="6988638" y="4313928"/>
            <a:ext cx="557843" cy="643837"/>
          </a:xfrm>
          <a:prstGeom prst="upArrow">
            <a:avLst/>
          </a:prstGeom>
          <a:solidFill>
            <a:srgbClr val="FF6699"/>
          </a:solidFill>
          <a:ln>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6" name="Flecha arriba 155"/>
          <p:cNvSpPr/>
          <p:nvPr/>
        </p:nvSpPr>
        <p:spPr>
          <a:xfrm>
            <a:off x="7982864" y="4321188"/>
            <a:ext cx="557843" cy="643837"/>
          </a:xfrm>
          <a:prstGeom prst="upArrow">
            <a:avLst/>
          </a:prstGeom>
          <a:solidFill>
            <a:srgbClr val="FF6699"/>
          </a:solidFill>
          <a:ln>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7" name="Flecha arriba 156"/>
          <p:cNvSpPr/>
          <p:nvPr/>
        </p:nvSpPr>
        <p:spPr>
          <a:xfrm>
            <a:off x="8948056" y="4313934"/>
            <a:ext cx="557843" cy="643837"/>
          </a:xfrm>
          <a:prstGeom prst="upArrow">
            <a:avLst/>
          </a:prstGeom>
          <a:solidFill>
            <a:srgbClr val="FF6699"/>
          </a:solidFill>
          <a:ln>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Flecha arriba 157"/>
          <p:cNvSpPr/>
          <p:nvPr/>
        </p:nvSpPr>
        <p:spPr>
          <a:xfrm>
            <a:off x="9956796" y="4321194"/>
            <a:ext cx="557843" cy="643837"/>
          </a:xfrm>
          <a:prstGeom prst="upArrow">
            <a:avLst/>
          </a:prstGeom>
          <a:solidFill>
            <a:srgbClr val="FF6699"/>
          </a:solidFill>
          <a:ln>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Flecha arriba 158"/>
          <p:cNvSpPr/>
          <p:nvPr/>
        </p:nvSpPr>
        <p:spPr>
          <a:xfrm>
            <a:off x="10965538" y="4313940"/>
            <a:ext cx="557843" cy="643837"/>
          </a:xfrm>
          <a:prstGeom prst="upArrow">
            <a:avLst/>
          </a:prstGeom>
          <a:solidFill>
            <a:srgbClr val="FF6699"/>
          </a:solidFill>
          <a:ln>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9018183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 y="18296"/>
            <a:ext cx="12192001" cy="6858000"/>
          </a:xfrm>
          <a:prstGeom prst="rect">
            <a:avLst/>
          </a:prstGeom>
        </p:spPr>
      </p:pic>
      <p:pic>
        <p:nvPicPr>
          <p:cNvPr id="3" name="Imagen 2"/>
          <p:cNvPicPr>
            <a:picLocks noChangeAspect="1"/>
          </p:cNvPicPr>
          <p:nvPr/>
        </p:nvPicPr>
        <p:blipFill>
          <a:blip r:embed="rId3"/>
          <a:stretch>
            <a:fillRect/>
          </a:stretch>
        </p:blipFill>
        <p:spPr>
          <a:xfrm>
            <a:off x="0" y="-1365"/>
            <a:ext cx="12192000" cy="823126"/>
          </a:xfrm>
          <a:prstGeom prst="rect">
            <a:avLst/>
          </a:prstGeom>
        </p:spPr>
      </p:pic>
      <p:sp>
        <p:nvSpPr>
          <p:cNvPr id="4" name="CuadroTexto 3"/>
          <p:cNvSpPr txBox="1"/>
          <p:nvPr/>
        </p:nvSpPr>
        <p:spPr>
          <a:xfrm>
            <a:off x="263479" y="106774"/>
            <a:ext cx="8818527" cy="584775"/>
          </a:xfrm>
          <a:prstGeom prst="rect">
            <a:avLst/>
          </a:prstGeom>
          <a:noFill/>
        </p:spPr>
        <p:txBody>
          <a:bodyPr wrap="square" rtlCol="0">
            <a:spAutoFit/>
          </a:bodyPr>
          <a:lstStyle/>
          <a:p>
            <a:r>
              <a:rPr lang="es-MX" sz="3200" b="1" dirty="0" smtClean="0">
                <a:solidFill>
                  <a:schemeClr val="bg1"/>
                </a:solidFill>
                <a:effectLst>
                  <a:outerShdw blurRad="38100" dist="38100" dir="2700000" algn="tl">
                    <a:srgbClr val="000000">
                      <a:alpha val="43137"/>
                    </a:srgbClr>
                  </a:outerShdw>
                </a:effectLst>
              </a:rPr>
              <a:t>Niveles de calificación Plan de Compensación</a:t>
            </a:r>
            <a:endParaRPr lang="es-MX" sz="3200" b="1" dirty="0">
              <a:solidFill>
                <a:schemeClr val="bg1"/>
              </a:solidFill>
              <a:effectLst>
                <a:outerShdw blurRad="38100" dist="38100" dir="2700000" algn="tl">
                  <a:srgbClr val="000000">
                    <a:alpha val="43137"/>
                  </a:srgbClr>
                </a:outerShdw>
              </a:effectLst>
            </a:endParaRPr>
          </a:p>
        </p:txBody>
      </p:sp>
      <p:pic>
        <p:nvPicPr>
          <p:cNvPr id="5" name="Imagen 4"/>
          <p:cNvPicPr>
            <a:picLocks noChangeAspect="1"/>
          </p:cNvPicPr>
          <p:nvPr/>
        </p:nvPicPr>
        <p:blipFill>
          <a:blip r:embed="rId4"/>
          <a:stretch>
            <a:fillRect/>
          </a:stretch>
        </p:blipFill>
        <p:spPr>
          <a:xfrm>
            <a:off x="8991107" y="149102"/>
            <a:ext cx="2169581" cy="609358"/>
          </a:xfrm>
          <a:prstGeom prst="rect">
            <a:avLst/>
          </a:prstGeom>
        </p:spPr>
      </p:pic>
      <p:sp>
        <p:nvSpPr>
          <p:cNvPr id="13" name="Rectángulo 12"/>
          <p:cNvSpPr/>
          <p:nvPr/>
        </p:nvSpPr>
        <p:spPr>
          <a:xfrm>
            <a:off x="41603" y="833220"/>
            <a:ext cx="12014930" cy="5509200"/>
          </a:xfrm>
          <a:prstGeom prst="rect">
            <a:avLst/>
          </a:prstGeom>
        </p:spPr>
        <p:txBody>
          <a:bodyPr wrap="square">
            <a:spAutoFit/>
          </a:bodyPr>
          <a:lstStyle/>
          <a:p>
            <a:pPr algn="just"/>
            <a:r>
              <a:rPr lang="es-MX" sz="2200" dirty="0" smtClean="0"/>
              <a:t>Existen distintas categorías o niveles de calificación para los reembolsos por compras de la red de Asesoras de Belleza detalladas a continuación:</a:t>
            </a:r>
          </a:p>
          <a:p>
            <a:pPr algn="just"/>
            <a:endParaRPr lang="es-MX" sz="2200" dirty="0"/>
          </a:p>
          <a:p>
            <a:pPr algn="just"/>
            <a:r>
              <a:rPr lang="es-MX" sz="2200" b="1" u="sng" dirty="0" smtClean="0"/>
              <a:t>1. ASESORA DE BELLEZA UNA ESTRELLA:</a:t>
            </a:r>
            <a:r>
              <a:rPr lang="es-MX" sz="2200" dirty="0" smtClean="0"/>
              <a:t> Es la Asesora de Belleza Activa que tiene de una a cuatro Asesoras Activas afiliadas en su primera generación y de las que recibe el 15% de reembolso sobre los volúmenes de puntos </a:t>
            </a:r>
            <a:r>
              <a:rPr lang="es-MX" sz="2200" dirty="0" err="1" smtClean="0"/>
              <a:t>comisionables</a:t>
            </a:r>
            <a:r>
              <a:rPr lang="es-MX" sz="2200" dirty="0" smtClean="0"/>
              <a:t> realizados.</a:t>
            </a:r>
          </a:p>
          <a:p>
            <a:pPr algn="just"/>
            <a:r>
              <a:rPr lang="es-MX" sz="2200" dirty="0" smtClean="0"/>
              <a:t> </a:t>
            </a:r>
          </a:p>
          <a:p>
            <a:pPr algn="just"/>
            <a:r>
              <a:rPr lang="es-MX" sz="2200" b="1" u="sng" dirty="0" smtClean="0"/>
              <a:t>2. ASESORA </a:t>
            </a:r>
            <a:r>
              <a:rPr lang="es-MX" sz="2200" b="1" u="sng" dirty="0"/>
              <a:t>DE BELLEZA </a:t>
            </a:r>
            <a:r>
              <a:rPr lang="es-MX" sz="2200" b="1" u="sng" dirty="0" smtClean="0"/>
              <a:t>DOS ESTRELLAS:</a:t>
            </a:r>
            <a:r>
              <a:rPr lang="es-MX" sz="2200" dirty="0" smtClean="0"/>
              <a:t> </a:t>
            </a:r>
            <a:r>
              <a:rPr lang="es-MX" sz="2200" dirty="0"/>
              <a:t>Es </a:t>
            </a:r>
            <a:r>
              <a:rPr lang="es-MX" sz="2200" dirty="0" smtClean="0"/>
              <a:t>la Asesora de Belleza Activa que tiene </a:t>
            </a:r>
            <a:r>
              <a:rPr lang="es-MX" sz="2200" dirty="0"/>
              <a:t>de </a:t>
            </a:r>
            <a:r>
              <a:rPr lang="es-MX" sz="2200" dirty="0" smtClean="0"/>
              <a:t>cinco a ocho Asesoras Activas afiliadas en </a:t>
            </a:r>
            <a:r>
              <a:rPr lang="es-MX" sz="2200" dirty="0"/>
              <a:t>su primera generación </a:t>
            </a:r>
            <a:r>
              <a:rPr lang="es-MX" sz="2200" dirty="0" smtClean="0"/>
              <a:t>y de las que </a:t>
            </a:r>
            <a:r>
              <a:rPr lang="es-MX" sz="2200" dirty="0"/>
              <a:t>recibe el </a:t>
            </a:r>
            <a:r>
              <a:rPr lang="es-MX" sz="2200" dirty="0" smtClean="0"/>
              <a:t>15% de reembolso de su primera generación y 10% de su segunda generación sobre los volúmenes de puntos </a:t>
            </a:r>
            <a:r>
              <a:rPr lang="es-MX" sz="2200" dirty="0" err="1"/>
              <a:t>comisionables</a:t>
            </a:r>
            <a:r>
              <a:rPr lang="es-MX" sz="2200" dirty="0"/>
              <a:t> realizados</a:t>
            </a:r>
            <a:r>
              <a:rPr lang="es-MX" sz="2200" dirty="0" smtClean="0"/>
              <a:t>.</a:t>
            </a:r>
          </a:p>
          <a:p>
            <a:pPr algn="just"/>
            <a:endParaRPr lang="es-MX" sz="2200" dirty="0" smtClean="0"/>
          </a:p>
          <a:p>
            <a:pPr algn="just"/>
            <a:r>
              <a:rPr lang="es-MX" sz="2200" b="1" u="sng" dirty="0" smtClean="0"/>
              <a:t>3. ASESORA </a:t>
            </a:r>
            <a:r>
              <a:rPr lang="es-MX" sz="2200" b="1" u="sng" dirty="0"/>
              <a:t>DE BELLEZA </a:t>
            </a:r>
            <a:r>
              <a:rPr lang="es-MX" sz="2200" b="1" u="sng" dirty="0" smtClean="0"/>
              <a:t>TRES ESTRELLAS:</a:t>
            </a:r>
            <a:r>
              <a:rPr lang="es-MX" sz="2200" dirty="0" smtClean="0"/>
              <a:t> </a:t>
            </a:r>
            <a:r>
              <a:rPr lang="es-MX" sz="2200" dirty="0"/>
              <a:t>Es </a:t>
            </a:r>
            <a:r>
              <a:rPr lang="es-MX" sz="2200" dirty="0" smtClean="0"/>
              <a:t>la Asesora de Belleza Activa que tiene </a:t>
            </a:r>
            <a:r>
              <a:rPr lang="es-MX" sz="2200" dirty="0"/>
              <a:t>de </a:t>
            </a:r>
            <a:r>
              <a:rPr lang="es-MX" sz="2200" dirty="0" smtClean="0"/>
              <a:t>nueve a doce Asesoras Activas afiliadas en </a:t>
            </a:r>
            <a:r>
              <a:rPr lang="es-MX" sz="2200" dirty="0"/>
              <a:t>su primera </a:t>
            </a:r>
            <a:r>
              <a:rPr lang="es-MX" sz="2200" dirty="0" smtClean="0"/>
              <a:t>generación </a:t>
            </a:r>
            <a:r>
              <a:rPr lang="es-MX" sz="2200" dirty="0"/>
              <a:t>y </a:t>
            </a:r>
            <a:r>
              <a:rPr lang="es-MX" sz="2200" dirty="0" smtClean="0"/>
              <a:t>de las que </a:t>
            </a:r>
            <a:r>
              <a:rPr lang="es-MX" sz="2200" dirty="0"/>
              <a:t>recibe el </a:t>
            </a:r>
            <a:r>
              <a:rPr lang="es-MX" sz="2200" dirty="0" smtClean="0"/>
              <a:t>15% </a:t>
            </a:r>
            <a:r>
              <a:rPr lang="es-MX" sz="2200" dirty="0"/>
              <a:t>de </a:t>
            </a:r>
            <a:r>
              <a:rPr lang="es-MX" sz="2200" dirty="0" smtClean="0"/>
              <a:t>reembolso de su </a:t>
            </a:r>
            <a:r>
              <a:rPr lang="es-MX" sz="2200" dirty="0"/>
              <a:t>primera </a:t>
            </a:r>
            <a:r>
              <a:rPr lang="es-MX" sz="2200" dirty="0" smtClean="0"/>
              <a:t>generación, 10</a:t>
            </a:r>
            <a:r>
              <a:rPr lang="es-MX" sz="2200" dirty="0"/>
              <a:t>% de su segunda generación </a:t>
            </a:r>
            <a:r>
              <a:rPr lang="es-MX" sz="2200" dirty="0" smtClean="0"/>
              <a:t>y 8% de su tercera generación sobre </a:t>
            </a:r>
            <a:r>
              <a:rPr lang="es-MX" sz="2200" dirty="0"/>
              <a:t>de los </a:t>
            </a:r>
            <a:r>
              <a:rPr lang="es-MX" sz="2200" dirty="0" smtClean="0"/>
              <a:t>volúmenes </a:t>
            </a:r>
            <a:r>
              <a:rPr lang="es-MX" sz="2200" dirty="0"/>
              <a:t>de </a:t>
            </a:r>
            <a:r>
              <a:rPr lang="es-MX" sz="2200" dirty="0" smtClean="0"/>
              <a:t>puntos </a:t>
            </a:r>
            <a:r>
              <a:rPr lang="es-MX" sz="2200" dirty="0" err="1"/>
              <a:t>comisionables</a:t>
            </a:r>
            <a:r>
              <a:rPr lang="es-MX" sz="2200" dirty="0"/>
              <a:t> realizados</a:t>
            </a:r>
            <a:r>
              <a:rPr lang="es-MX" sz="2200" dirty="0" smtClean="0"/>
              <a:t>.</a:t>
            </a:r>
          </a:p>
        </p:txBody>
      </p:sp>
    </p:spTree>
    <p:extLst>
      <p:ext uri="{BB962C8B-B14F-4D97-AF65-F5344CB8AC3E}">
        <p14:creationId xmlns:p14="http://schemas.microsoft.com/office/powerpoint/2010/main" val="26532587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 y="18296"/>
            <a:ext cx="12192001" cy="6858000"/>
          </a:xfrm>
          <a:prstGeom prst="rect">
            <a:avLst/>
          </a:prstGeom>
        </p:spPr>
      </p:pic>
      <p:pic>
        <p:nvPicPr>
          <p:cNvPr id="3" name="Imagen 2"/>
          <p:cNvPicPr>
            <a:picLocks noChangeAspect="1"/>
          </p:cNvPicPr>
          <p:nvPr/>
        </p:nvPicPr>
        <p:blipFill>
          <a:blip r:embed="rId3"/>
          <a:stretch>
            <a:fillRect/>
          </a:stretch>
        </p:blipFill>
        <p:spPr>
          <a:xfrm>
            <a:off x="0" y="-1365"/>
            <a:ext cx="12192000" cy="823126"/>
          </a:xfrm>
          <a:prstGeom prst="rect">
            <a:avLst/>
          </a:prstGeom>
        </p:spPr>
      </p:pic>
      <p:sp>
        <p:nvSpPr>
          <p:cNvPr id="4" name="CuadroTexto 3"/>
          <p:cNvSpPr txBox="1"/>
          <p:nvPr/>
        </p:nvSpPr>
        <p:spPr>
          <a:xfrm>
            <a:off x="263479" y="106774"/>
            <a:ext cx="8818527" cy="584775"/>
          </a:xfrm>
          <a:prstGeom prst="rect">
            <a:avLst/>
          </a:prstGeom>
          <a:noFill/>
        </p:spPr>
        <p:txBody>
          <a:bodyPr wrap="square" rtlCol="0">
            <a:spAutoFit/>
          </a:bodyPr>
          <a:lstStyle/>
          <a:p>
            <a:r>
              <a:rPr lang="es-MX" sz="3200" b="1" dirty="0" smtClean="0">
                <a:solidFill>
                  <a:schemeClr val="bg1"/>
                </a:solidFill>
                <a:effectLst>
                  <a:outerShdw blurRad="38100" dist="38100" dir="2700000" algn="tl">
                    <a:srgbClr val="000000">
                      <a:alpha val="43137"/>
                    </a:srgbClr>
                  </a:outerShdw>
                </a:effectLst>
              </a:rPr>
              <a:t>Niveles de calificación Plan de Compensación</a:t>
            </a:r>
            <a:endParaRPr lang="es-MX" sz="3200" b="1" dirty="0">
              <a:solidFill>
                <a:schemeClr val="bg1"/>
              </a:solidFill>
              <a:effectLst>
                <a:outerShdw blurRad="38100" dist="38100" dir="2700000" algn="tl">
                  <a:srgbClr val="000000">
                    <a:alpha val="43137"/>
                  </a:srgbClr>
                </a:outerShdw>
              </a:effectLst>
            </a:endParaRPr>
          </a:p>
        </p:txBody>
      </p:sp>
      <p:pic>
        <p:nvPicPr>
          <p:cNvPr id="5" name="Imagen 4"/>
          <p:cNvPicPr>
            <a:picLocks noChangeAspect="1"/>
          </p:cNvPicPr>
          <p:nvPr/>
        </p:nvPicPr>
        <p:blipFill>
          <a:blip r:embed="rId4"/>
          <a:stretch>
            <a:fillRect/>
          </a:stretch>
        </p:blipFill>
        <p:spPr>
          <a:xfrm>
            <a:off x="8991107" y="149102"/>
            <a:ext cx="2169581" cy="609358"/>
          </a:xfrm>
          <a:prstGeom prst="rect">
            <a:avLst/>
          </a:prstGeom>
        </p:spPr>
      </p:pic>
      <p:sp>
        <p:nvSpPr>
          <p:cNvPr id="13" name="Rectángulo 12"/>
          <p:cNvSpPr/>
          <p:nvPr/>
        </p:nvSpPr>
        <p:spPr>
          <a:xfrm>
            <a:off x="41603" y="833220"/>
            <a:ext cx="12014930" cy="5878532"/>
          </a:xfrm>
          <a:prstGeom prst="rect">
            <a:avLst/>
          </a:prstGeom>
        </p:spPr>
        <p:txBody>
          <a:bodyPr wrap="square">
            <a:spAutoFit/>
          </a:bodyPr>
          <a:lstStyle/>
          <a:p>
            <a:pPr algn="just"/>
            <a:r>
              <a:rPr lang="es-MX" sz="2200" b="1" u="sng" dirty="0" smtClean="0"/>
              <a:t>4</a:t>
            </a:r>
            <a:r>
              <a:rPr lang="es-MX" sz="2200" b="1" u="sng" dirty="0"/>
              <a:t>. ASESORA DE BELLEZA CUATRO ESTRELLAS:</a:t>
            </a:r>
            <a:r>
              <a:rPr lang="es-MX" sz="2200" dirty="0"/>
              <a:t> Es la Asesora de Belleza Activa tiene de trece </a:t>
            </a:r>
            <a:r>
              <a:rPr lang="es-MX" sz="2200" dirty="0" smtClean="0"/>
              <a:t>a dieciséis Asesoras </a:t>
            </a:r>
            <a:r>
              <a:rPr lang="es-MX" sz="2200" dirty="0"/>
              <a:t>Activas afiliadas en su primera generación y de las que recibe el 15% de </a:t>
            </a:r>
            <a:r>
              <a:rPr lang="es-MX" sz="2200" dirty="0" smtClean="0"/>
              <a:t>reembolso, </a:t>
            </a:r>
            <a:r>
              <a:rPr lang="es-MX" sz="2200" dirty="0"/>
              <a:t>10% de su segunda generación, 8% de su tercera generación y 5% de su cuarta generación sobre de los volúmenes de puntos </a:t>
            </a:r>
            <a:r>
              <a:rPr lang="es-MX" sz="2200" dirty="0" err="1"/>
              <a:t>comisionables</a:t>
            </a:r>
            <a:r>
              <a:rPr lang="es-MX" sz="2200" dirty="0"/>
              <a:t> realizados.</a:t>
            </a:r>
          </a:p>
          <a:p>
            <a:pPr algn="just"/>
            <a:endParaRPr lang="es-MX" sz="800" dirty="0" smtClean="0"/>
          </a:p>
          <a:p>
            <a:pPr algn="just"/>
            <a:r>
              <a:rPr lang="es-MX" sz="2200" b="1" u="sng" dirty="0" smtClean="0"/>
              <a:t>5</a:t>
            </a:r>
            <a:r>
              <a:rPr lang="es-MX" sz="2200" b="1" u="sng" dirty="0"/>
              <a:t>. ASESORA DE BELLEZA CINCO ESTRELLAS:</a:t>
            </a:r>
            <a:r>
              <a:rPr lang="es-MX" sz="2200" dirty="0"/>
              <a:t> </a:t>
            </a:r>
            <a:r>
              <a:rPr lang="es-MX" sz="2200" dirty="0" smtClean="0"/>
              <a:t>Es la Asesora de Belleza Activa </a:t>
            </a:r>
            <a:r>
              <a:rPr lang="es-MX" sz="2200" dirty="0"/>
              <a:t>que </a:t>
            </a:r>
            <a:r>
              <a:rPr lang="es-MX" sz="2200" dirty="0" smtClean="0"/>
              <a:t>tiene de trece a dieciséis Asesoras afiliadas en </a:t>
            </a:r>
            <a:r>
              <a:rPr lang="es-MX" sz="2200" dirty="0"/>
              <a:t>su primera generación </a:t>
            </a:r>
            <a:r>
              <a:rPr lang="es-MX" sz="2200" dirty="0" smtClean="0"/>
              <a:t>y de </a:t>
            </a:r>
            <a:r>
              <a:rPr lang="es-MX" sz="2200" dirty="0"/>
              <a:t>la que recibe el 15% </a:t>
            </a:r>
            <a:r>
              <a:rPr lang="es-MX" sz="2200" dirty="0" smtClean="0"/>
              <a:t>de reembolso, tiene 32 o más afiliadas en </a:t>
            </a:r>
            <a:r>
              <a:rPr lang="es-MX" sz="2200" dirty="0"/>
              <a:t>su segunda generación </a:t>
            </a:r>
            <a:r>
              <a:rPr lang="es-MX" sz="2200" dirty="0" smtClean="0"/>
              <a:t>de la </a:t>
            </a:r>
            <a:r>
              <a:rPr lang="es-MX" sz="2200" dirty="0"/>
              <a:t>que recibe el 10%, tiene </a:t>
            </a:r>
            <a:r>
              <a:rPr lang="es-MX" sz="2200" dirty="0" smtClean="0"/>
              <a:t>48 o más afiliadas </a:t>
            </a:r>
            <a:r>
              <a:rPr lang="es-MX" sz="2200" dirty="0"/>
              <a:t>en su tercera generación </a:t>
            </a:r>
            <a:r>
              <a:rPr lang="es-MX" sz="2200" dirty="0" smtClean="0"/>
              <a:t>de la que </a:t>
            </a:r>
            <a:r>
              <a:rPr lang="es-MX" sz="2200" dirty="0"/>
              <a:t>recibe el 8</a:t>
            </a:r>
            <a:r>
              <a:rPr lang="es-MX" sz="2200" dirty="0" smtClean="0"/>
              <a:t>%, </a:t>
            </a:r>
            <a:r>
              <a:rPr lang="es-MX" sz="2200" dirty="0"/>
              <a:t>y tiene </a:t>
            </a:r>
            <a:r>
              <a:rPr lang="es-MX" sz="2200" dirty="0" smtClean="0"/>
              <a:t>64 o más afiliada s </a:t>
            </a:r>
            <a:r>
              <a:rPr lang="es-MX" sz="2200" dirty="0"/>
              <a:t>en su cuarta generación </a:t>
            </a:r>
            <a:r>
              <a:rPr lang="es-MX" sz="2200" dirty="0" smtClean="0"/>
              <a:t>de la </a:t>
            </a:r>
            <a:r>
              <a:rPr lang="es-MX" sz="2200" dirty="0"/>
              <a:t>que recibe el 5% sobre de los </a:t>
            </a:r>
            <a:r>
              <a:rPr lang="es-MX" sz="2200" dirty="0" smtClean="0"/>
              <a:t>volúmenes </a:t>
            </a:r>
            <a:r>
              <a:rPr lang="es-MX" sz="2200" dirty="0"/>
              <a:t>de </a:t>
            </a:r>
            <a:r>
              <a:rPr lang="es-MX" sz="2200" dirty="0" smtClean="0"/>
              <a:t>puntos </a:t>
            </a:r>
            <a:r>
              <a:rPr lang="es-MX" sz="2200" dirty="0" err="1"/>
              <a:t>comisionables</a:t>
            </a:r>
            <a:r>
              <a:rPr lang="es-MX" sz="2200" dirty="0"/>
              <a:t> realizados.</a:t>
            </a:r>
          </a:p>
          <a:p>
            <a:pPr algn="just"/>
            <a:endParaRPr lang="es-MX" sz="800" dirty="0"/>
          </a:p>
          <a:p>
            <a:pPr algn="just"/>
            <a:r>
              <a:rPr lang="es-MX" sz="2200" b="1" u="sng" dirty="0"/>
              <a:t>6. ASESORA DE BELLEZA SEIS ESTRELLAS:</a:t>
            </a:r>
            <a:r>
              <a:rPr lang="es-MX" sz="2200" dirty="0"/>
              <a:t> Es </a:t>
            </a:r>
            <a:r>
              <a:rPr lang="es-MX" sz="2200" dirty="0" smtClean="0"/>
              <a:t>la Asesora de Belleza Activa que cumple con los mismos requisitos que la Asesora de Belleza 5 estrellas mantenidos </a:t>
            </a:r>
            <a:r>
              <a:rPr lang="es-MX" sz="2200" dirty="0"/>
              <a:t>durante tres meses </a:t>
            </a:r>
            <a:r>
              <a:rPr lang="es-MX" sz="2200" dirty="0" smtClean="0"/>
              <a:t>consecutivos.</a:t>
            </a:r>
            <a:endParaRPr lang="es-MX" sz="2200" dirty="0"/>
          </a:p>
          <a:p>
            <a:pPr algn="just"/>
            <a:endParaRPr lang="es-MX" sz="800" dirty="0" smtClean="0"/>
          </a:p>
          <a:p>
            <a:pPr algn="just"/>
            <a:r>
              <a:rPr lang="es-MX" sz="2200" b="1" u="sng" dirty="0" smtClean="0"/>
              <a:t>7. </a:t>
            </a:r>
            <a:r>
              <a:rPr lang="es-MX" sz="2200" b="1" u="sng" dirty="0"/>
              <a:t>ASESORA DE BELLEZA </a:t>
            </a:r>
            <a:r>
              <a:rPr lang="es-MX" sz="2200" b="1" u="sng" dirty="0" smtClean="0"/>
              <a:t>SIETE </a:t>
            </a:r>
            <a:r>
              <a:rPr lang="es-MX" sz="2200" b="1" u="sng" dirty="0"/>
              <a:t>ESTRELLAS:</a:t>
            </a:r>
            <a:r>
              <a:rPr lang="es-MX" sz="2200" dirty="0"/>
              <a:t> Es la Asesora de Belleza Activa que </a:t>
            </a:r>
            <a:r>
              <a:rPr lang="es-MX" sz="2200" dirty="0" smtClean="0"/>
              <a:t>cumple con los mismos requisitos </a:t>
            </a:r>
            <a:r>
              <a:rPr lang="es-MX" sz="2200" dirty="0"/>
              <a:t>que la Asesora de Belleza 5 estrellas mantenidos durante </a:t>
            </a:r>
            <a:r>
              <a:rPr lang="es-MX" sz="2200" dirty="0" smtClean="0"/>
              <a:t>seis </a:t>
            </a:r>
            <a:r>
              <a:rPr lang="es-MX" sz="2200" dirty="0"/>
              <a:t>meses consecutivos</a:t>
            </a:r>
            <a:r>
              <a:rPr lang="es-MX" sz="2200" dirty="0" smtClean="0"/>
              <a:t>.</a:t>
            </a:r>
          </a:p>
          <a:p>
            <a:pPr algn="just"/>
            <a:endParaRPr lang="es-MX" sz="800" dirty="0"/>
          </a:p>
          <a:p>
            <a:pPr algn="just"/>
            <a:r>
              <a:rPr lang="es-MX" sz="2200" b="1" u="sng" dirty="0" smtClean="0"/>
              <a:t>8. </a:t>
            </a:r>
            <a:r>
              <a:rPr lang="es-MX" sz="2200" b="1" u="sng" dirty="0"/>
              <a:t>ASESORA DE BELLEZA SIETE ESTRELLAS:</a:t>
            </a:r>
            <a:r>
              <a:rPr lang="es-MX" sz="2200" dirty="0"/>
              <a:t> Es la Asesora de Belleza Activa que cumple con los mismos requisitos que la Asesora de Belleza 5 estrellas mantenidos durante </a:t>
            </a:r>
            <a:r>
              <a:rPr lang="es-MX" sz="2200" dirty="0" smtClean="0"/>
              <a:t>doce </a:t>
            </a:r>
            <a:r>
              <a:rPr lang="es-MX" sz="2200" dirty="0"/>
              <a:t>meses </a:t>
            </a:r>
            <a:r>
              <a:rPr lang="es-MX" sz="2200" dirty="0" smtClean="0"/>
              <a:t>consecutivos</a:t>
            </a:r>
            <a:r>
              <a:rPr lang="es-MX" sz="2200" dirty="0"/>
              <a:t>.</a:t>
            </a:r>
          </a:p>
        </p:txBody>
      </p:sp>
    </p:spTree>
    <p:extLst>
      <p:ext uri="{BB962C8B-B14F-4D97-AF65-F5344CB8AC3E}">
        <p14:creationId xmlns:p14="http://schemas.microsoft.com/office/powerpoint/2010/main" val="10805534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2"/>
          <a:stretch>
            <a:fillRect/>
          </a:stretch>
        </p:blipFill>
        <p:spPr>
          <a:xfrm>
            <a:off x="13087" y="1411199"/>
            <a:ext cx="5382981" cy="5439055"/>
          </a:xfrm>
          <a:prstGeom prst="rect">
            <a:avLst/>
          </a:prstGeom>
        </p:spPr>
      </p:pic>
      <p:pic>
        <p:nvPicPr>
          <p:cNvPr id="4" name="Imagen 3"/>
          <p:cNvPicPr>
            <a:picLocks noChangeAspect="1"/>
          </p:cNvPicPr>
          <p:nvPr/>
        </p:nvPicPr>
        <p:blipFill>
          <a:blip r:embed="rId3"/>
          <a:stretch>
            <a:fillRect/>
          </a:stretch>
        </p:blipFill>
        <p:spPr>
          <a:xfrm>
            <a:off x="5396068" y="-3148"/>
            <a:ext cx="6782131" cy="6852712"/>
          </a:xfrm>
          <a:prstGeom prst="rect">
            <a:avLst/>
          </a:prstGeom>
        </p:spPr>
      </p:pic>
      <p:sp>
        <p:nvSpPr>
          <p:cNvPr id="6" name="CuadroTexto 5"/>
          <p:cNvSpPr txBox="1"/>
          <p:nvPr/>
        </p:nvSpPr>
        <p:spPr>
          <a:xfrm>
            <a:off x="5582048" y="1547655"/>
            <a:ext cx="6475634" cy="3477875"/>
          </a:xfrm>
          <a:prstGeom prst="rect">
            <a:avLst/>
          </a:prstGeom>
          <a:noFill/>
        </p:spPr>
        <p:txBody>
          <a:bodyPr wrap="square" rtlCol="0">
            <a:spAutoFit/>
          </a:bodyPr>
          <a:lstStyle/>
          <a:p>
            <a:pPr algn="ctr"/>
            <a:r>
              <a:rPr lang="es-MX" sz="4000" b="1" u="sng" dirty="0" smtClean="0">
                <a:solidFill>
                  <a:schemeClr val="bg1"/>
                </a:solidFill>
                <a:effectLst>
                  <a:outerShdw blurRad="38100" dist="38100" dir="2700000" algn="tl">
                    <a:srgbClr val="000000">
                      <a:alpha val="43137"/>
                    </a:srgbClr>
                  </a:outerShdw>
                </a:effectLst>
              </a:rPr>
              <a:t>PLAN DE MERCADOTECNIA:</a:t>
            </a:r>
          </a:p>
          <a:p>
            <a:pPr algn="ctr"/>
            <a:endParaRPr lang="es-MX" sz="6000" b="1" dirty="0" smtClean="0">
              <a:solidFill>
                <a:schemeClr val="bg1"/>
              </a:solidFill>
              <a:effectLst>
                <a:outerShdw blurRad="38100" dist="38100" dir="2700000" algn="tl">
                  <a:srgbClr val="000000">
                    <a:alpha val="43137"/>
                  </a:srgbClr>
                </a:outerShdw>
              </a:effectLst>
            </a:endParaRPr>
          </a:p>
          <a:p>
            <a:pPr algn="ctr"/>
            <a:endParaRPr lang="es-MX" sz="6000" b="1" dirty="0" smtClean="0">
              <a:solidFill>
                <a:schemeClr val="bg1"/>
              </a:solidFill>
              <a:effectLst>
                <a:outerShdw blurRad="38100" dist="38100" dir="2700000" algn="tl">
                  <a:srgbClr val="000000">
                    <a:alpha val="43137"/>
                  </a:srgbClr>
                </a:outerShdw>
              </a:effectLst>
            </a:endParaRPr>
          </a:p>
          <a:p>
            <a:pPr algn="ctr"/>
            <a:r>
              <a:rPr lang="es-MX" sz="6000" b="1" dirty="0">
                <a:solidFill>
                  <a:schemeClr val="bg1"/>
                </a:solidFill>
                <a:effectLst>
                  <a:outerShdw blurRad="38100" dist="38100" dir="2700000" algn="tl">
                    <a:srgbClr val="000000">
                      <a:alpha val="43137"/>
                    </a:srgbClr>
                  </a:outerShdw>
                </a:effectLst>
              </a:rPr>
              <a:t>4</a:t>
            </a:r>
            <a:r>
              <a:rPr lang="es-MX" sz="6000" b="1" dirty="0" smtClean="0">
                <a:solidFill>
                  <a:schemeClr val="bg1"/>
                </a:solidFill>
                <a:effectLst>
                  <a:outerShdw blurRad="38100" dist="38100" dir="2700000" algn="tl">
                    <a:srgbClr val="000000">
                      <a:alpha val="43137"/>
                    </a:srgbClr>
                  </a:outerShdw>
                </a:effectLst>
              </a:rPr>
              <a:t>ª Forma de ganar</a:t>
            </a:r>
            <a:endParaRPr lang="es-MX" sz="6000" b="1" dirty="0">
              <a:solidFill>
                <a:schemeClr val="bg1"/>
              </a:solidFill>
              <a:effectLst>
                <a:outerShdw blurRad="38100" dist="38100" dir="2700000" algn="tl">
                  <a:srgbClr val="000000">
                    <a:alpha val="43137"/>
                  </a:srgbClr>
                </a:outerShdw>
              </a:effectLst>
            </a:endParaRPr>
          </a:p>
        </p:txBody>
      </p:sp>
      <p:pic>
        <p:nvPicPr>
          <p:cNvPr id="5" name="Imagen 4"/>
          <p:cNvPicPr>
            <a:picLocks noChangeAspect="1"/>
          </p:cNvPicPr>
          <p:nvPr/>
        </p:nvPicPr>
        <p:blipFill>
          <a:blip r:embed="rId4"/>
          <a:stretch>
            <a:fillRect/>
          </a:stretch>
        </p:blipFill>
        <p:spPr>
          <a:xfrm>
            <a:off x="6849083" y="2612795"/>
            <a:ext cx="4093982" cy="1149853"/>
          </a:xfrm>
          <a:prstGeom prst="rect">
            <a:avLst/>
          </a:prstGeom>
        </p:spPr>
      </p:pic>
    </p:spTree>
    <p:extLst>
      <p:ext uri="{BB962C8B-B14F-4D97-AF65-F5344CB8AC3E}">
        <p14:creationId xmlns:p14="http://schemas.microsoft.com/office/powerpoint/2010/main" val="416612240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 y="-14361"/>
            <a:ext cx="12192001" cy="6858000"/>
          </a:xfrm>
          <a:prstGeom prst="rect">
            <a:avLst/>
          </a:prstGeom>
        </p:spPr>
      </p:pic>
      <p:pic>
        <p:nvPicPr>
          <p:cNvPr id="3" name="Imagen 2"/>
          <p:cNvPicPr>
            <a:picLocks noChangeAspect="1"/>
          </p:cNvPicPr>
          <p:nvPr/>
        </p:nvPicPr>
        <p:blipFill>
          <a:blip r:embed="rId3"/>
          <a:stretch>
            <a:fillRect/>
          </a:stretch>
        </p:blipFill>
        <p:spPr>
          <a:xfrm>
            <a:off x="0" y="-1365"/>
            <a:ext cx="12192000" cy="823126"/>
          </a:xfrm>
          <a:prstGeom prst="rect">
            <a:avLst/>
          </a:prstGeom>
        </p:spPr>
      </p:pic>
      <p:sp>
        <p:nvSpPr>
          <p:cNvPr id="4" name="CuadroTexto 3"/>
          <p:cNvSpPr txBox="1"/>
          <p:nvPr/>
        </p:nvSpPr>
        <p:spPr>
          <a:xfrm>
            <a:off x="263479" y="106774"/>
            <a:ext cx="8818527" cy="584775"/>
          </a:xfrm>
          <a:prstGeom prst="rect">
            <a:avLst/>
          </a:prstGeom>
          <a:noFill/>
        </p:spPr>
        <p:txBody>
          <a:bodyPr wrap="square" rtlCol="0">
            <a:spAutoFit/>
          </a:bodyPr>
          <a:lstStyle/>
          <a:p>
            <a:r>
              <a:rPr lang="es-MX" sz="3200" b="1" dirty="0" smtClean="0">
                <a:solidFill>
                  <a:schemeClr val="bg1"/>
                </a:solidFill>
                <a:effectLst>
                  <a:outerShdw blurRad="38100" dist="38100" dir="2700000" algn="tl">
                    <a:srgbClr val="000000">
                      <a:alpha val="43137"/>
                    </a:srgbClr>
                  </a:outerShdw>
                </a:effectLst>
              </a:rPr>
              <a:t>4) Ganancias por Promociones Mercantiles</a:t>
            </a:r>
            <a:endParaRPr lang="es-MX" sz="3200" b="1" dirty="0">
              <a:solidFill>
                <a:schemeClr val="bg1"/>
              </a:solidFill>
              <a:effectLst>
                <a:outerShdw blurRad="38100" dist="38100" dir="2700000" algn="tl">
                  <a:srgbClr val="000000">
                    <a:alpha val="43137"/>
                  </a:srgbClr>
                </a:outerShdw>
              </a:effectLst>
            </a:endParaRPr>
          </a:p>
        </p:txBody>
      </p:sp>
      <p:pic>
        <p:nvPicPr>
          <p:cNvPr id="5" name="Imagen 4"/>
          <p:cNvPicPr>
            <a:picLocks noChangeAspect="1"/>
          </p:cNvPicPr>
          <p:nvPr/>
        </p:nvPicPr>
        <p:blipFill>
          <a:blip r:embed="rId4"/>
          <a:stretch>
            <a:fillRect/>
          </a:stretch>
        </p:blipFill>
        <p:spPr>
          <a:xfrm>
            <a:off x="7999216" y="149102"/>
            <a:ext cx="2169581" cy="609358"/>
          </a:xfrm>
          <a:prstGeom prst="rect">
            <a:avLst/>
          </a:prstGeom>
        </p:spPr>
      </p:pic>
      <p:sp>
        <p:nvSpPr>
          <p:cNvPr id="7" name="Rectángulo 6"/>
          <p:cNvSpPr/>
          <p:nvPr/>
        </p:nvSpPr>
        <p:spPr>
          <a:xfrm>
            <a:off x="6265331" y="1145395"/>
            <a:ext cx="5706533" cy="5262979"/>
          </a:xfrm>
          <a:prstGeom prst="rect">
            <a:avLst/>
          </a:prstGeom>
        </p:spPr>
        <p:txBody>
          <a:bodyPr wrap="square">
            <a:spAutoFit/>
          </a:bodyPr>
          <a:lstStyle/>
          <a:p>
            <a:pPr algn="just"/>
            <a:r>
              <a:rPr lang="es-MX" sz="2400" dirty="0" smtClean="0"/>
              <a:t>La cuarta ganancia para la Asesora de Belleza ATTITUDE consiste </a:t>
            </a:r>
            <a:r>
              <a:rPr lang="es-MX" sz="2400" dirty="0"/>
              <a:t>en un Reembolso único determinado por </a:t>
            </a:r>
            <a:r>
              <a:rPr lang="es-MX" sz="2400" dirty="0" smtClean="0"/>
              <a:t>ATTITUDE </a:t>
            </a:r>
            <a:r>
              <a:rPr lang="es-MX" sz="2400" dirty="0"/>
              <a:t>en la fecha, términos y bases vigentes, derivado de las diferentes Promociones Mercantiles que </a:t>
            </a:r>
            <a:r>
              <a:rPr lang="es-MX" sz="2400" dirty="0" smtClean="0"/>
              <a:t>ATTITUDE </a:t>
            </a:r>
            <a:r>
              <a:rPr lang="es-MX" sz="2400" dirty="0"/>
              <a:t>publica periódicamente </a:t>
            </a:r>
            <a:r>
              <a:rPr lang="es-MX" sz="2400" dirty="0" smtClean="0"/>
              <a:t>y </a:t>
            </a:r>
            <a:r>
              <a:rPr lang="es-MX" sz="2400" dirty="0"/>
              <a:t>que se le entrega </a:t>
            </a:r>
            <a:r>
              <a:rPr lang="es-MX" sz="2400" dirty="0" smtClean="0"/>
              <a:t>a la Asesora que </a:t>
            </a:r>
            <a:r>
              <a:rPr lang="es-MX" sz="2400" dirty="0"/>
              <a:t>haya participado voluntariamente y cumplido satisfactoriamente con las bases de la Promoción vigente</a:t>
            </a:r>
            <a:r>
              <a:rPr lang="es-MX" sz="2400" dirty="0" smtClean="0"/>
              <a:t>. Estas promociones son incentivos que ATTITUDE da de manera adicional a los 3 tipos de ganancias mencionadas con anterioridad en este manual. </a:t>
            </a:r>
          </a:p>
        </p:txBody>
      </p:sp>
      <p:pic>
        <p:nvPicPr>
          <p:cNvPr id="20" name="Imagen 19"/>
          <p:cNvPicPr>
            <a:picLocks noChangeAspect="1"/>
          </p:cNvPicPr>
          <p:nvPr/>
        </p:nvPicPr>
        <p:blipFill>
          <a:blip r:embed="rId5"/>
          <a:stretch>
            <a:fillRect/>
          </a:stretch>
        </p:blipFill>
        <p:spPr>
          <a:xfrm>
            <a:off x="626521" y="1049847"/>
            <a:ext cx="5209010" cy="5486413"/>
          </a:xfrm>
          <a:prstGeom prst="rect">
            <a:avLst/>
          </a:prstGeom>
        </p:spPr>
      </p:pic>
    </p:spTree>
    <p:extLst>
      <p:ext uri="{BB962C8B-B14F-4D97-AF65-F5344CB8AC3E}">
        <p14:creationId xmlns:p14="http://schemas.microsoft.com/office/powerpoint/2010/main" val="10286137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0"/>
            <a:ext cx="12192001" cy="6858000"/>
          </a:xfrm>
          <a:prstGeom prst="rect">
            <a:avLst/>
          </a:prstGeom>
        </p:spPr>
      </p:pic>
      <p:pic>
        <p:nvPicPr>
          <p:cNvPr id="3" name="Imagen 2"/>
          <p:cNvPicPr>
            <a:picLocks noChangeAspect="1"/>
          </p:cNvPicPr>
          <p:nvPr/>
        </p:nvPicPr>
        <p:blipFill>
          <a:blip r:embed="rId3"/>
          <a:stretch>
            <a:fillRect/>
          </a:stretch>
        </p:blipFill>
        <p:spPr>
          <a:xfrm>
            <a:off x="0" y="-1365"/>
            <a:ext cx="12192000" cy="823126"/>
          </a:xfrm>
          <a:prstGeom prst="rect">
            <a:avLst/>
          </a:prstGeom>
        </p:spPr>
      </p:pic>
      <p:sp>
        <p:nvSpPr>
          <p:cNvPr id="4" name="CuadroTexto 3"/>
          <p:cNvSpPr txBox="1"/>
          <p:nvPr/>
        </p:nvSpPr>
        <p:spPr>
          <a:xfrm>
            <a:off x="263479" y="106774"/>
            <a:ext cx="8818527" cy="584775"/>
          </a:xfrm>
          <a:prstGeom prst="rect">
            <a:avLst/>
          </a:prstGeom>
          <a:noFill/>
        </p:spPr>
        <p:txBody>
          <a:bodyPr wrap="square" rtlCol="0">
            <a:spAutoFit/>
          </a:bodyPr>
          <a:lstStyle/>
          <a:p>
            <a:r>
              <a:rPr lang="es-MX" sz="3200" b="1" dirty="0" smtClean="0">
                <a:solidFill>
                  <a:schemeClr val="bg1"/>
                </a:solidFill>
                <a:effectLst>
                  <a:outerShdw blurRad="38100" dist="38100" dir="2700000" algn="tl">
                    <a:srgbClr val="000000">
                      <a:alpha val="43137"/>
                    </a:srgbClr>
                  </a:outerShdw>
                </a:effectLst>
              </a:rPr>
              <a:t>4) Ganancias por Promociones Mercantiles</a:t>
            </a:r>
            <a:endParaRPr lang="es-MX" sz="3200" b="1" dirty="0">
              <a:solidFill>
                <a:schemeClr val="bg1"/>
              </a:solidFill>
              <a:effectLst>
                <a:outerShdw blurRad="38100" dist="38100" dir="2700000" algn="tl">
                  <a:srgbClr val="000000">
                    <a:alpha val="43137"/>
                  </a:srgbClr>
                </a:outerShdw>
              </a:effectLst>
            </a:endParaRPr>
          </a:p>
        </p:txBody>
      </p:sp>
      <p:pic>
        <p:nvPicPr>
          <p:cNvPr id="5" name="Imagen 4"/>
          <p:cNvPicPr>
            <a:picLocks noChangeAspect="1"/>
          </p:cNvPicPr>
          <p:nvPr/>
        </p:nvPicPr>
        <p:blipFill>
          <a:blip r:embed="rId4"/>
          <a:stretch>
            <a:fillRect/>
          </a:stretch>
        </p:blipFill>
        <p:spPr>
          <a:xfrm>
            <a:off x="7999216" y="149102"/>
            <a:ext cx="2169581" cy="609358"/>
          </a:xfrm>
          <a:prstGeom prst="rect">
            <a:avLst/>
          </a:prstGeom>
        </p:spPr>
      </p:pic>
      <p:sp>
        <p:nvSpPr>
          <p:cNvPr id="7" name="Rectángulo 6"/>
          <p:cNvSpPr/>
          <p:nvPr/>
        </p:nvSpPr>
        <p:spPr>
          <a:xfrm>
            <a:off x="92988" y="823668"/>
            <a:ext cx="12037310" cy="830997"/>
          </a:xfrm>
          <a:prstGeom prst="rect">
            <a:avLst/>
          </a:prstGeom>
        </p:spPr>
        <p:txBody>
          <a:bodyPr wrap="square">
            <a:spAutoFit/>
          </a:bodyPr>
          <a:lstStyle/>
          <a:p>
            <a:pPr algn="just"/>
            <a:r>
              <a:rPr lang="es-MX" sz="2400" dirty="0" smtClean="0"/>
              <a:t>Generalmente estos incentivos se dan por los volúmenes de compras personales o de grupo o por los distintos niveles alcanzados por la Asesora de Belleza ATTITUDE y pueden ser: </a:t>
            </a:r>
          </a:p>
        </p:txBody>
      </p:sp>
      <p:sp>
        <p:nvSpPr>
          <p:cNvPr id="13" name="Rectángulo 12"/>
          <p:cNvSpPr/>
          <p:nvPr/>
        </p:nvSpPr>
        <p:spPr>
          <a:xfrm>
            <a:off x="0" y="3546877"/>
            <a:ext cx="3465663" cy="461665"/>
          </a:xfrm>
          <a:prstGeom prst="rect">
            <a:avLst/>
          </a:prstGeom>
        </p:spPr>
        <p:txBody>
          <a:bodyPr wrap="square">
            <a:spAutoFit/>
          </a:bodyPr>
          <a:lstStyle/>
          <a:p>
            <a:pPr algn="ctr"/>
            <a:r>
              <a:rPr lang="es-MX" sz="2400" b="1" dirty="0" smtClean="0"/>
              <a:t>PRODUCTOS DE REGALO</a:t>
            </a:r>
          </a:p>
        </p:txBody>
      </p:sp>
      <p:sp>
        <p:nvSpPr>
          <p:cNvPr id="16" name="Rectángulo 15"/>
          <p:cNvSpPr/>
          <p:nvPr/>
        </p:nvSpPr>
        <p:spPr>
          <a:xfrm>
            <a:off x="8825897" y="3900856"/>
            <a:ext cx="2163820" cy="461665"/>
          </a:xfrm>
          <a:prstGeom prst="rect">
            <a:avLst/>
          </a:prstGeom>
        </p:spPr>
        <p:txBody>
          <a:bodyPr wrap="square">
            <a:spAutoFit/>
          </a:bodyPr>
          <a:lstStyle/>
          <a:p>
            <a:pPr algn="ctr"/>
            <a:r>
              <a:rPr lang="es-MX" sz="2400" b="1" dirty="0" smtClean="0"/>
              <a:t>REGALOS</a:t>
            </a:r>
          </a:p>
        </p:txBody>
      </p:sp>
      <p:sp>
        <p:nvSpPr>
          <p:cNvPr id="17" name="Rectángulo 16"/>
          <p:cNvSpPr/>
          <p:nvPr/>
        </p:nvSpPr>
        <p:spPr>
          <a:xfrm>
            <a:off x="447760" y="5842337"/>
            <a:ext cx="3440761" cy="1015663"/>
          </a:xfrm>
          <a:prstGeom prst="rect">
            <a:avLst/>
          </a:prstGeom>
        </p:spPr>
        <p:txBody>
          <a:bodyPr wrap="square">
            <a:spAutoFit/>
          </a:bodyPr>
          <a:lstStyle/>
          <a:p>
            <a:pPr algn="ctr"/>
            <a:r>
              <a:rPr lang="es-MX" sz="2400" b="1" dirty="0" smtClean="0"/>
              <a:t>SEGUROS</a:t>
            </a:r>
          </a:p>
          <a:p>
            <a:pPr algn="ctr"/>
            <a:r>
              <a:rPr lang="es-MX" b="1" dirty="0" smtClean="0"/>
              <a:t>(De Vida y Gastos Médicos Mayores)</a:t>
            </a:r>
          </a:p>
        </p:txBody>
      </p:sp>
      <p:sp>
        <p:nvSpPr>
          <p:cNvPr id="18" name="Rectángulo 17"/>
          <p:cNvSpPr/>
          <p:nvPr/>
        </p:nvSpPr>
        <p:spPr>
          <a:xfrm>
            <a:off x="4029879" y="5112727"/>
            <a:ext cx="3312788" cy="738664"/>
          </a:xfrm>
          <a:prstGeom prst="rect">
            <a:avLst/>
          </a:prstGeom>
        </p:spPr>
        <p:txBody>
          <a:bodyPr wrap="square">
            <a:spAutoFit/>
          </a:bodyPr>
          <a:lstStyle/>
          <a:p>
            <a:pPr algn="ctr"/>
            <a:r>
              <a:rPr lang="es-MX" sz="2400" b="1" dirty="0" smtClean="0"/>
              <a:t>VIAJES</a:t>
            </a:r>
          </a:p>
          <a:p>
            <a:pPr algn="ctr"/>
            <a:r>
              <a:rPr lang="es-MX" b="1" dirty="0" smtClean="0"/>
              <a:t>(Nacionales e Internacionales)</a:t>
            </a:r>
          </a:p>
        </p:txBody>
      </p:sp>
      <p:sp>
        <p:nvSpPr>
          <p:cNvPr id="19" name="Rectángulo 18"/>
          <p:cNvSpPr/>
          <p:nvPr/>
        </p:nvSpPr>
        <p:spPr>
          <a:xfrm>
            <a:off x="8798830" y="6227407"/>
            <a:ext cx="2163820" cy="461665"/>
          </a:xfrm>
          <a:prstGeom prst="rect">
            <a:avLst/>
          </a:prstGeom>
        </p:spPr>
        <p:txBody>
          <a:bodyPr wrap="square">
            <a:spAutoFit/>
          </a:bodyPr>
          <a:lstStyle/>
          <a:p>
            <a:pPr algn="ctr"/>
            <a:r>
              <a:rPr lang="es-MX" sz="2400" b="1" dirty="0" smtClean="0"/>
              <a:t>AUTOS</a:t>
            </a:r>
          </a:p>
        </p:txBody>
      </p:sp>
      <p:pic>
        <p:nvPicPr>
          <p:cNvPr id="6" name="Imagen 5"/>
          <p:cNvPicPr>
            <a:picLocks noChangeAspect="1"/>
          </p:cNvPicPr>
          <p:nvPr/>
        </p:nvPicPr>
        <p:blipFill>
          <a:blip r:embed="rId5"/>
          <a:stretch>
            <a:fillRect/>
          </a:stretch>
        </p:blipFill>
        <p:spPr>
          <a:xfrm>
            <a:off x="193521" y="4152346"/>
            <a:ext cx="1310115" cy="2085572"/>
          </a:xfrm>
          <a:prstGeom prst="rect">
            <a:avLst/>
          </a:prstGeom>
        </p:spPr>
      </p:pic>
      <p:pic>
        <p:nvPicPr>
          <p:cNvPr id="8" name="Imagen 7"/>
          <p:cNvPicPr>
            <a:picLocks noChangeAspect="1"/>
          </p:cNvPicPr>
          <p:nvPr/>
        </p:nvPicPr>
        <p:blipFill>
          <a:blip r:embed="rId6"/>
          <a:stretch>
            <a:fillRect/>
          </a:stretch>
        </p:blipFill>
        <p:spPr>
          <a:xfrm>
            <a:off x="1751311" y="4177820"/>
            <a:ext cx="1694421" cy="1670165"/>
          </a:xfrm>
          <a:prstGeom prst="rect">
            <a:avLst/>
          </a:prstGeom>
        </p:spPr>
      </p:pic>
      <p:pic>
        <p:nvPicPr>
          <p:cNvPr id="9" name="Imagen 8"/>
          <p:cNvPicPr>
            <a:picLocks noChangeAspect="1"/>
          </p:cNvPicPr>
          <p:nvPr/>
        </p:nvPicPr>
        <p:blipFill>
          <a:blip r:embed="rId7"/>
          <a:stretch>
            <a:fillRect/>
          </a:stretch>
        </p:blipFill>
        <p:spPr>
          <a:xfrm>
            <a:off x="7681595" y="4462640"/>
            <a:ext cx="3972274" cy="1767766"/>
          </a:xfrm>
          <a:prstGeom prst="rect">
            <a:avLst/>
          </a:prstGeom>
        </p:spPr>
      </p:pic>
      <p:pic>
        <p:nvPicPr>
          <p:cNvPr id="10" name="Imagen 9"/>
          <p:cNvPicPr>
            <a:picLocks noChangeAspect="1"/>
          </p:cNvPicPr>
          <p:nvPr/>
        </p:nvPicPr>
        <p:blipFill>
          <a:blip r:embed="rId8"/>
          <a:stretch>
            <a:fillRect/>
          </a:stretch>
        </p:blipFill>
        <p:spPr>
          <a:xfrm>
            <a:off x="7932168" y="1751730"/>
            <a:ext cx="3819426" cy="2075295"/>
          </a:xfrm>
          <a:prstGeom prst="rect">
            <a:avLst/>
          </a:prstGeom>
        </p:spPr>
      </p:pic>
      <p:pic>
        <p:nvPicPr>
          <p:cNvPr id="11" name="Imagen 10"/>
          <p:cNvPicPr>
            <a:picLocks noChangeAspect="1"/>
          </p:cNvPicPr>
          <p:nvPr/>
        </p:nvPicPr>
        <p:blipFill>
          <a:blip r:embed="rId9"/>
          <a:stretch>
            <a:fillRect/>
          </a:stretch>
        </p:blipFill>
        <p:spPr>
          <a:xfrm>
            <a:off x="4333027" y="2255254"/>
            <a:ext cx="2715882" cy="2764236"/>
          </a:xfrm>
          <a:prstGeom prst="rect">
            <a:avLst/>
          </a:prstGeom>
        </p:spPr>
      </p:pic>
      <p:pic>
        <p:nvPicPr>
          <p:cNvPr id="12" name="Imagen 11"/>
          <p:cNvPicPr>
            <a:picLocks noChangeAspect="1"/>
          </p:cNvPicPr>
          <p:nvPr/>
        </p:nvPicPr>
        <p:blipFill>
          <a:blip r:embed="rId10"/>
          <a:stretch>
            <a:fillRect/>
          </a:stretch>
        </p:blipFill>
        <p:spPr>
          <a:xfrm>
            <a:off x="693684" y="1651325"/>
            <a:ext cx="2137039" cy="1853897"/>
          </a:xfrm>
          <a:prstGeom prst="rect">
            <a:avLst/>
          </a:prstGeom>
        </p:spPr>
      </p:pic>
    </p:spTree>
    <p:extLst>
      <p:ext uri="{BB962C8B-B14F-4D97-AF65-F5344CB8AC3E}">
        <p14:creationId xmlns:p14="http://schemas.microsoft.com/office/powerpoint/2010/main" val="30061612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2"/>
          <a:stretch>
            <a:fillRect/>
          </a:stretch>
        </p:blipFill>
        <p:spPr>
          <a:xfrm>
            <a:off x="-1" y="-12700"/>
            <a:ext cx="12192001" cy="6134531"/>
          </a:xfrm>
          <a:prstGeom prst="rect">
            <a:avLst/>
          </a:prstGeom>
        </p:spPr>
      </p:pic>
      <p:pic>
        <p:nvPicPr>
          <p:cNvPr id="4" name="Imagen 3"/>
          <p:cNvPicPr>
            <a:picLocks noChangeAspect="1"/>
          </p:cNvPicPr>
          <p:nvPr/>
        </p:nvPicPr>
        <p:blipFill>
          <a:blip r:embed="rId3"/>
          <a:stretch>
            <a:fillRect/>
          </a:stretch>
        </p:blipFill>
        <p:spPr>
          <a:xfrm>
            <a:off x="13002" y="703578"/>
            <a:ext cx="12178998" cy="164327"/>
          </a:xfrm>
          <a:prstGeom prst="rect">
            <a:avLst/>
          </a:prstGeom>
        </p:spPr>
      </p:pic>
      <p:pic>
        <p:nvPicPr>
          <p:cNvPr id="5" name="Imagen 4"/>
          <p:cNvPicPr>
            <a:picLocks noChangeAspect="1"/>
          </p:cNvPicPr>
          <p:nvPr/>
        </p:nvPicPr>
        <p:blipFill>
          <a:blip r:embed="rId3"/>
          <a:stretch>
            <a:fillRect/>
          </a:stretch>
        </p:blipFill>
        <p:spPr>
          <a:xfrm>
            <a:off x="10422" y="6121831"/>
            <a:ext cx="12178998" cy="741331"/>
          </a:xfrm>
          <a:prstGeom prst="rect">
            <a:avLst/>
          </a:prstGeom>
        </p:spPr>
      </p:pic>
      <p:pic>
        <p:nvPicPr>
          <p:cNvPr id="6" name="Imagen 5"/>
          <p:cNvPicPr>
            <a:picLocks noChangeAspect="1"/>
          </p:cNvPicPr>
          <p:nvPr/>
        </p:nvPicPr>
        <p:blipFill>
          <a:blip r:embed="rId4"/>
          <a:stretch>
            <a:fillRect/>
          </a:stretch>
        </p:blipFill>
        <p:spPr>
          <a:xfrm>
            <a:off x="502236" y="1022902"/>
            <a:ext cx="5139144" cy="4734939"/>
          </a:xfrm>
          <a:prstGeom prst="rect">
            <a:avLst/>
          </a:prstGeom>
        </p:spPr>
      </p:pic>
      <p:sp>
        <p:nvSpPr>
          <p:cNvPr id="7" name="CuadroTexto 2"/>
          <p:cNvSpPr txBox="1"/>
          <p:nvPr/>
        </p:nvSpPr>
        <p:spPr>
          <a:xfrm>
            <a:off x="5949898" y="1935271"/>
            <a:ext cx="5965351" cy="3108543"/>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s-MX" sz="2800" b="1" i="0" dirty="0"/>
              <a:t>DISTRIBUIDORA MARBAHE,</a:t>
            </a:r>
            <a:r>
              <a:rPr lang="es-MX" sz="2800" b="1" i="0" baseline="0" dirty="0"/>
              <a:t> S.A DE C.V.</a:t>
            </a:r>
          </a:p>
          <a:p>
            <a:r>
              <a:rPr lang="es-MX" sz="2800" b="1" i="0" baseline="0" dirty="0"/>
              <a:t>Independencia #289, Col. La Armonía</a:t>
            </a:r>
          </a:p>
          <a:p>
            <a:r>
              <a:rPr lang="es-MX" sz="2800" b="1" i="0" baseline="0" dirty="0"/>
              <a:t>Colima, Colima. México</a:t>
            </a:r>
          </a:p>
          <a:p>
            <a:endParaRPr lang="es-MX" sz="2800" b="1" i="0" baseline="0" dirty="0" smtClean="0"/>
          </a:p>
          <a:p>
            <a:r>
              <a:rPr lang="es-MX" sz="2800" b="1" i="0" baseline="0" dirty="0" smtClean="0"/>
              <a:t>Tel</a:t>
            </a:r>
            <a:r>
              <a:rPr lang="es-MX" sz="2800" b="1" i="0" baseline="0" dirty="0"/>
              <a:t>: (312) 312 </a:t>
            </a:r>
            <a:r>
              <a:rPr lang="es-MX" sz="2800" b="1" i="0" baseline="0" dirty="0" smtClean="0"/>
              <a:t>5554</a:t>
            </a:r>
          </a:p>
          <a:p>
            <a:endParaRPr lang="es-MX" sz="2800" b="1" dirty="0" smtClean="0"/>
          </a:p>
          <a:p>
            <a:r>
              <a:rPr lang="es-MX" sz="2800" b="1" dirty="0" smtClean="0"/>
              <a:t>www.attitudelinemexico.com</a:t>
            </a:r>
            <a:endParaRPr lang="es-MX" sz="2800" b="1" i="0" dirty="0"/>
          </a:p>
        </p:txBody>
      </p:sp>
    </p:spTree>
    <p:extLst>
      <p:ext uri="{BB962C8B-B14F-4D97-AF65-F5344CB8AC3E}">
        <p14:creationId xmlns:p14="http://schemas.microsoft.com/office/powerpoint/2010/main" val="1993917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a:blip r:embed="rId2"/>
          <a:stretch>
            <a:fillRect/>
          </a:stretch>
        </p:blipFill>
        <p:spPr>
          <a:xfrm>
            <a:off x="3034298" y="52490"/>
            <a:ext cx="9135931" cy="823126"/>
          </a:xfrm>
          <a:prstGeom prst="rect">
            <a:avLst/>
          </a:prstGeom>
        </p:spPr>
      </p:pic>
      <p:pic>
        <p:nvPicPr>
          <p:cNvPr id="2" name="Imagen 1"/>
          <p:cNvPicPr>
            <a:picLocks noChangeAspect="1"/>
          </p:cNvPicPr>
          <p:nvPr/>
        </p:nvPicPr>
        <p:blipFill>
          <a:blip r:embed="rId3"/>
          <a:stretch>
            <a:fillRect/>
          </a:stretch>
        </p:blipFill>
        <p:spPr>
          <a:xfrm>
            <a:off x="3034298" y="713054"/>
            <a:ext cx="9135931" cy="6144946"/>
          </a:xfrm>
          <a:prstGeom prst="rect">
            <a:avLst/>
          </a:prstGeom>
        </p:spPr>
      </p:pic>
      <p:sp>
        <p:nvSpPr>
          <p:cNvPr id="5" name="CuadroTexto 4"/>
          <p:cNvSpPr txBox="1"/>
          <p:nvPr/>
        </p:nvSpPr>
        <p:spPr>
          <a:xfrm>
            <a:off x="6657969" y="29284"/>
            <a:ext cx="4962353" cy="584775"/>
          </a:xfrm>
          <a:prstGeom prst="rect">
            <a:avLst/>
          </a:prstGeom>
          <a:noFill/>
        </p:spPr>
        <p:txBody>
          <a:bodyPr wrap="square" rtlCol="0">
            <a:spAutoFit/>
          </a:bodyPr>
          <a:lstStyle/>
          <a:p>
            <a:pPr algn="just"/>
            <a:r>
              <a:rPr lang="es-MX" sz="3200" b="1" dirty="0" smtClean="0">
                <a:solidFill>
                  <a:schemeClr val="bg1"/>
                </a:solidFill>
                <a:effectLst>
                  <a:outerShdw blurRad="38100" dist="38100" dir="2700000" algn="tl">
                    <a:srgbClr val="000000">
                      <a:alpha val="43137"/>
                    </a:srgbClr>
                  </a:outerShdw>
                </a:effectLst>
              </a:rPr>
              <a:t>Belleza a través del tiempo </a:t>
            </a:r>
            <a:endParaRPr lang="es-MX" sz="3200" b="1" dirty="0">
              <a:solidFill>
                <a:schemeClr val="bg1"/>
              </a:solidFill>
              <a:effectLst>
                <a:outerShdw blurRad="38100" dist="38100" dir="2700000" algn="tl">
                  <a:srgbClr val="000000">
                    <a:alpha val="43137"/>
                  </a:srgbClr>
                </a:outerShdw>
              </a:effectLst>
            </a:endParaRPr>
          </a:p>
        </p:txBody>
      </p:sp>
      <p:sp>
        <p:nvSpPr>
          <p:cNvPr id="8" name="Rectángulo 7"/>
          <p:cNvSpPr/>
          <p:nvPr/>
        </p:nvSpPr>
        <p:spPr>
          <a:xfrm>
            <a:off x="3111789" y="709645"/>
            <a:ext cx="8994654" cy="6001643"/>
          </a:xfrm>
          <a:prstGeom prst="rect">
            <a:avLst/>
          </a:prstGeom>
        </p:spPr>
        <p:txBody>
          <a:bodyPr wrap="square">
            <a:spAutoFit/>
          </a:bodyPr>
          <a:lstStyle/>
          <a:p>
            <a:pPr algn="just"/>
            <a:r>
              <a:rPr lang="es-ES" sz="1600" dirty="0" smtClean="0"/>
              <a:t>Somos la marca </a:t>
            </a:r>
            <a:r>
              <a:rPr lang="es-ES" sz="1600" dirty="0" err="1" smtClean="0"/>
              <a:t>premium</a:t>
            </a:r>
            <a:r>
              <a:rPr lang="es-ES" sz="1600" dirty="0" smtClean="0"/>
              <a:t> de productos para el cuidado de la piel con ingredientes únicos provenientes del Mar Muerto.</a:t>
            </a:r>
          </a:p>
          <a:p>
            <a:pPr algn="just"/>
            <a:endParaRPr lang="es-ES" sz="800" dirty="0" smtClean="0"/>
          </a:p>
          <a:p>
            <a:pPr algn="just"/>
            <a:r>
              <a:rPr lang="es-ES" sz="1600" b="1" dirty="0" smtClean="0"/>
              <a:t>MISIÓN:  </a:t>
            </a:r>
            <a:r>
              <a:rPr lang="es-ES" sz="1600" dirty="0" smtClean="0"/>
              <a:t>Contribuimos al desarrollo de la mujer mexicana  y de su familia, dándole la oportunidad de emprender  un negocio con los mejores planes de compensación, productos con calidad </a:t>
            </a:r>
            <a:r>
              <a:rPr lang="es-ES" sz="1600" dirty="0" err="1" smtClean="0"/>
              <a:t>premium</a:t>
            </a:r>
            <a:r>
              <a:rPr lang="es-ES" sz="1600" dirty="0" smtClean="0"/>
              <a:t>, desarrollo personal y profesional.</a:t>
            </a:r>
          </a:p>
          <a:p>
            <a:pPr algn="just"/>
            <a:endParaRPr lang="es-ES" sz="800" dirty="0" smtClean="0"/>
          </a:p>
          <a:p>
            <a:pPr algn="just"/>
            <a:r>
              <a:rPr lang="es-ES" sz="1600" b="1" dirty="0" smtClean="0"/>
              <a:t>VISIÓN:  </a:t>
            </a:r>
            <a:r>
              <a:rPr lang="es-ES" sz="1600" dirty="0" smtClean="0"/>
              <a:t>Ser la marca en productos para el cuidado de la piel que las mujeres prefieran  por su alta calidad y por contar con los mejores planes de compensación.</a:t>
            </a:r>
          </a:p>
          <a:p>
            <a:pPr algn="just"/>
            <a:endParaRPr lang="es-ES" sz="800" dirty="0" smtClean="0"/>
          </a:p>
          <a:p>
            <a:pPr algn="just"/>
            <a:r>
              <a:rPr lang="es-ES" sz="1600" b="1" dirty="0" smtClean="0"/>
              <a:t>VALORES:</a:t>
            </a:r>
          </a:p>
          <a:p>
            <a:pPr algn="just"/>
            <a:endParaRPr lang="es-ES" sz="800" b="1" dirty="0" smtClean="0"/>
          </a:p>
          <a:p>
            <a:pPr algn="just"/>
            <a:r>
              <a:rPr lang="es-ES" sz="1600" b="1" dirty="0" smtClean="0"/>
              <a:t>RESPONSABILIDAD</a:t>
            </a:r>
            <a:r>
              <a:rPr lang="es-ES" sz="1600" b="1" dirty="0" smtClean="0"/>
              <a:t>:  </a:t>
            </a:r>
            <a:r>
              <a:rPr lang="es-ES" sz="1600" dirty="0" smtClean="0"/>
              <a:t>Nos responsabilizamos por nuestros distribuidores y clientes.</a:t>
            </a:r>
          </a:p>
          <a:p>
            <a:pPr algn="just"/>
            <a:r>
              <a:rPr lang="es-ES" sz="1600" b="1" dirty="0" smtClean="0"/>
              <a:t>PASIÓN:  </a:t>
            </a:r>
            <a:r>
              <a:rPr lang="es-ES" sz="1600" dirty="0" smtClean="0"/>
              <a:t>Por el servicio a nuestros distribuidores y clientes.</a:t>
            </a:r>
          </a:p>
          <a:p>
            <a:pPr algn="just"/>
            <a:r>
              <a:rPr lang="es-ES" sz="1600" b="1" dirty="0" smtClean="0"/>
              <a:t>UNIÓN:  </a:t>
            </a:r>
            <a:r>
              <a:rPr lang="es-ES" sz="1600" dirty="0" smtClean="0"/>
              <a:t>Todos somos un equipo.</a:t>
            </a:r>
          </a:p>
          <a:p>
            <a:pPr algn="just"/>
            <a:r>
              <a:rPr lang="es-ES" sz="1600" b="1" dirty="0" smtClean="0"/>
              <a:t>INTEGRIDAD:  </a:t>
            </a:r>
            <a:r>
              <a:rPr lang="es-ES" sz="1600" dirty="0" smtClean="0"/>
              <a:t>Hacemos y decimos lo correcto.</a:t>
            </a:r>
          </a:p>
          <a:p>
            <a:pPr algn="just"/>
            <a:r>
              <a:rPr lang="es-ES" sz="1600" b="1" dirty="0" smtClean="0"/>
              <a:t>LIDERAZGO:  </a:t>
            </a:r>
            <a:r>
              <a:rPr lang="es-ES" sz="1600" dirty="0" smtClean="0"/>
              <a:t>Desarrollamos líderes emprendedoras.</a:t>
            </a:r>
          </a:p>
          <a:p>
            <a:pPr algn="just"/>
            <a:r>
              <a:rPr lang="es-ES" sz="1600" b="1" dirty="0" smtClean="0"/>
              <a:t>INNOVACION: </a:t>
            </a:r>
            <a:r>
              <a:rPr lang="es-ES" sz="1600" dirty="0" smtClean="0"/>
              <a:t>Desarrollamos oportunidades, soluciones y productos innovadores.</a:t>
            </a:r>
          </a:p>
          <a:p>
            <a:pPr algn="just"/>
            <a:r>
              <a:rPr lang="es-ES" sz="1600" b="1" dirty="0" smtClean="0"/>
              <a:t>CELEBRACION: </a:t>
            </a:r>
            <a:r>
              <a:rPr lang="es-ES" sz="1600" dirty="0" smtClean="0"/>
              <a:t>Reconocemos y celebramos los logros y éxitos de nuestros distribuidores.</a:t>
            </a:r>
          </a:p>
          <a:p>
            <a:pPr algn="just"/>
            <a:r>
              <a:rPr lang="es-ES" sz="1600" b="1" dirty="0" smtClean="0"/>
              <a:t>PODER PERSONAL: </a:t>
            </a:r>
            <a:r>
              <a:rPr lang="es-ES" sz="1600" dirty="0" smtClean="0"/>
              <a:t>Proveemos una oportunidad para desarrollar el potencial personal del mexicano.</a:t>
            </a:r>
          </a:p>
          <a:p>
            <a:pPr algn="just"/>
            <a:endParaRPr lang="es-ES" sz="800" dirty="0" smtClean="0"/>
          </a:p>
          <a:p>
            <a:pPr algn="just"/>
            <a:r>
              <a:rPr lang="es-ES" sz="1600" dirty="0" smtClean="0"/>
              <a:t>Estamos comprometidos con nuestros clientes, por lo que buscamos siempre ofrecer productos con calidad </a:t>
            </a:r>
            <a:r>
              <a:rPr lang="es-ES" sz="1600" dirty="0" err="1" smtClean="0"/>
              <a:t>premium</a:t>
            </a:r>
            <a:r>
              <a:rPr lang="es-ES" sz="1600" dirty="0" smtClean="0"/>
              <a:t> y brindarles un excelente servicio.  Nuestros productos satisfacen las necesidades de toda la familia, al contar con diversas líneas de productos que cubren las necesidades de cuidado de la piel de todos sus miembros.  Además ofrecemos los mejores planes de compensación, los cuales permiten a la mujer mexicana desarrollarse tanto personal como profesionalmente.</a:t>
            </a:r>
          </a:p>
        </p:txBody>
      </p:sp>
      <p:pic>
        <p:nvPicPr>
          <p:cNvPr id="7" name="Imagen 6"/>
          <p:cNvPicPr>
            <a:picLocks noChangeAspect="1"/>
          </p:cNvPicPr>
          <p:nvPr/>
        </p:nvPicPr>
        <p:blipFill>
          <a:blip r:embed="rId4"/>
          <a:stretch>
            <a:fillRect/>
          </a:stretch>
        </p:blipFill>
        <p:spPr>
          <a:xfrm>
            <a:off x="3857333" y="103696"/>
            <a:ext cx="2169581" cy="609358"/>
          </a:xfrm>
          <a:prstGeom prst="rect">
            <a:avLst/>
          </a:prstGeom>
        </p:spPr>
      </p:pic>
      <p:pic>
        <p:nvPicPr>
          <p:cNvPr id="11" name="Imagen 10"/>
          <p:cNvPicPr>
            <a:picLocks noChangeAspect="1"/>
          </p:cNvPicPr>
          <p:nvPr/>
        </p:nvPicPr>
        <p:blipFill>
          <a:blip r:embed="rId5"/>
          <a:stretch>
            <a:fillRect/>
          </a:stretch>
        </p:blipFill>
        <p:spPr>
          <a:xfrm>
            <a:off x="-9573" y="-856"/>
            <a:ext cx="3043871" cy="6858855"/>
          </a:xfrm>
          <a:prstGeom prst="rect">
            <a:avLst/>
          </a:prstGeom>
        </p:spPr>
      </p:pic>
    </p:spTree>
    <p:extLst>
      <p:ext uri="{BB962C8B-B14F-4D97-AF65-F5344CB8AC3E}">
        <p14:creationId xmlns:p14="http://schemas.microsoft.com/office/powerpoint/2010/main" val="9360096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7640577" y="4358"/>
            <a:ext cx="4554260" cy="6853642"/>
          </a:xfrm>
          <a:prstGeom prst="rect">
            <a:avLst/>
          </a:prstGeom>
        </p:spPr>
      </p:pic>
      <p:pic>
        <p:nvPicPr>
          <p:cNvPr id="9" name="Imagen 8"/>
          <p:cNvPicPr>
            <a:picLocks noChangeAspect="1"/>
          </p:cNvPicPr>
          <p:nvPr/>
        </p:nvPicPr>
        <p:blipFill>
          <a:blip r:embed="rId3"/>
          <a:stretch>
            <a:fillRect/>
          </a:stretch>
        </p:blipFill>
        <p:spPr>
          <a:xfrm>
            <a:off x="-3310" y="-9502"/>
            <a:ext cx="7798957" cy="823126"/>
          </a:xfrm>
          <a:prstGeom prst="rect">
            <a:avLst/>
          </a:prstGeom>
        </p:spPr>
      </p:pic>
      <p:pic>
        <p:nvPicPr>
          <p:cNvPr id="2" name="Imagen 1"/>
          <p:cNvPicPr>
            <a:picLocks noChangeAspect="1"/>
          </p:cNvPicPr>
          <p:nvPr/>
        </p:nvPicPr>
        <p:blipFill>
          <a:blip r:embed="rId4"/>
          <a:stretch>
            <a:fillRect/>
          </a:stretch>
        </p:blipFill>
        <p:spPr>
          <a:xfrm>
            <a:off x="-3310" y="713054"/>
            <a:ext cx="7798957" cy="6144946"/>
          </a:xfrm>
          <a:prstGeom prst="rect">
            <a:avLst/>
          </a:prstGeom>
        </p:spPr>
      </p:pic>
      <p:sp>
        <p:nvSpPr>
          <p:cNvPr id="5" name="CuadroTexto 4"/>
          <p:cNvSpPr txBox="1"/>
          <p:nvPr/>
        </p:nvSpPr>
        <p:spPr>
          <a:xfrm>
            <a:off x="381216" y="29284"/>
            <a:ext cx="4962353" cy="584775"/>
          </a:xfrm>
          <a:prstGeom prst="rect">
            <a:avLst/>
          </a:prstGeom>
          <a:noFill/>
        </p:spPr>
        <p:txBody>
          <a:bodyPr wrap="square" rtlCol="0">
            <a:spAutoFit/>
          </a:bodyPr>
          <a:lstStyle/>
          <a:p>
            <a:pPr algn="just"/>
            <a:r>
              <a:rPr lang="es-MX" sz="3200" b="1" dirty="0" smtClean="0">
                <a:solidFill>
                  <a:schemeClr val="bg1"/>
                </a:solidFill>
                <a:effectLst>
                  <a:outerShdw blurRad="38100" dist="38100" dir="2700000" algn="tl">
                    <a:srgbClr val="000000">
                      <a:alpha val="43137"/>
                    </a:srgbClr>
                  </a:outerShdw>
                </a:effectLst>
              </a:rPr>
              <a:t>Promesa de </a:t>
            </a:r>
            <a:endParaRPr lang="es-MX" sz="3200" b="1" dirty="0">
              <a:solidFill>
                <a:schemeClr val="bg1"/>
              </a:solidFill>
              <a:effectLst>
                <a:outerShdw blurRad="38100" dist="38100" dir="2700000" algn="tl">
                  <a:srgbClr val="000000">
                    <a:alpha val="43137"/>
                  </a:srgbClr>
                </a:outerShdw>
              </a:effectLst>
            </a:endParaRPr>
          </a:p>
        </p:txBody>
      </p:sp>
      <p:sp>
        <p:nvSpPr>
          <p:cNvPr id="8" name="Rectángulo 7"/>
          <p:cNvSpPr/>
          <p:nvPr/>
        </p:nvSpPr>
        <p:spPr>
          <a:xfrm>
            <a:off x="153568" y="1066101"/>
            <a:ext cx="7347612" cy="5632311"/>
          </a:xfrm>
          <a:prstGeom prst="rect">
            <a:avLst/>
          </a:prstGeom>
        </p:spPr>
        <p:txBody>
          <a:bodyPr wrap="square">
            <a:spAutoFit/>
          </a:bodyPr>
          <a:lstStyle/>
          <a:p>
            <a:pPr algn="just"/>
            <a:r>
              <a:rPr lang="es-MX" sz="2000" dirty="0" smtClean="0"/>
              <a:t>ATTITUDE te </a:t>
            </a:r>
            <a:r>
              <a:rPr lang="es-MX" sz="2000" dirty="0"/>
              <a:t>ofrece un plan de desarrollo personal, el </a:t>
            </a:r>
            <a:r>
              <a:rPr lang="es-MX" sz="2000" dirty="0" smtClean="0"/>
              <a:t>cuál </a:t>
            </a:r>
            <a:r>
              <a:rPr lang="es-MX" sz="2000" dirty="0"/>
              <a:t>establece metas y pautas para obtener posiciones de liderazgo y mayor responsabilidad. Mientras más constante seas al tener varias demostraciones y al patrocinar </a:t>
            </a:r>
            <a:r>
              <a:rPr lang="es-MX" sz="2000" dirty="0" smtClean="0"/>
              <a:t>nuevas Asesoras de Belleza mes </a:t>
            </a:r>
            <a:r>
              <a:rPr lang="es-MX" sz="2000" dirty="0"/>
              <a:t>a mes y ayudarlos a ser </a:t>
            </a:r>
            <a:r>
              <a:rPr lang="es-MX" sz="2000" dirty="0" smtClean="0"/>
              <a:t>exitosas</a:t>
            </a:r>
            <a:r>
              <a:rPr lang="es-MX" sz="2000" dirty="0"/>
              <a:t>, más rápido </a:t>
            </a:r>
            <a:r>
              <a:rPr lang="es-MX" sz="2000" dirty="0" smtClean="0"/>
              <a:t>llegaras a tus metas económicas.</a:t>
            </a:r>
          </a:p>
          <a:p>
            <a:pPr algn="just"/>
            <a:r>
              <a:rPr lang="es-MX" sz="2000" dirty="0" smtClean="0"/>
              <a:t>  </a:t>
            </a:r>
            <a:endParaRPr lang="es-MX" sz="2000" dirty="0"/>
          </a:p>
          <a:p>
            <a:pPr algn="just"/>
            <a:r>
              <a:rPr lang="es-MX" sz="2000" dirty="0"/>
              <a:t>Además de tus </a:t>
            </a:r>
            <a:r>
              <a:rPr lang="es-MX" sz="2000" dirty="0" smtClean="0"/>
              <a:t>ganancias por </a:t>
            </a:r>
            <a:r>
              <a:rPr lang="es-MX" sz="2000" dirty="0"/>
              <a:t>ventas </a:t>
            </a:r>
            <a:r>
              <a:rPr lang="es-MX" sz="2000" dirty="0" smtClean="0"/>
              <a:t>por catalogo, </a:t>
            </a:r>
            <a:r>
              <a:rPr lang="es-MX" sz="2000" dirty="0"/>
              <a:t>tienes la oportunidad de ganar un porcentaje de la </a:t>
            </a:r>
            <a:r>
              <a:rPr lang="es-MX" sz="2000" dirty="0" smtClean="0"/>
              <a:t>compra de tu red de distribuidoras </a:t>
            </a:r>
            <a:r>
              <a:rPr lang="es-MX" sz="2000" dirty="0"/>
              <a:t>e incentivos adicionales. Todo esto es posible si cumples con los requisitos de un plan de </a:t>
            </a:r>
            <a:r>
              <a:rPr lang="es-MX" sz="2000" dirty="0" smtClean="0"/>
              <a:t>mercadotecnia especialmente </a:t>
            </a:r>
            <a:r>
              <a:rPr lang="es-MX" sz="2000" dirty="0"/>
              <a:t>diseñado para retribuir tus esfuerzos. </a:t>
            </a:r>
            <a:endParaRPr lang="es-MX" sz="2000" dirty="0" smtClean="0"/>
          </a:p>
          <a:p>
            <a:pPr algn="just"/>
            <a:endParaRPr lang="es-MX" sz="2000" dirty="0"/>
          </a:p>
          <a:p>
            <a:pPr algn="just"/>
            <a:r>
              <a:rPr lang="es-MX" sz="2000" dirty="0" smtClean="0"/>
              <a:t>Nuestra </a:t>
            </a:r>
            <a:r>
              <a:rPr lang="es-MX" sz="2000" dirty="0"/>
              <a:t>promesa es orientarte </a:t>
            </a:r>
            <a:r>
              <a:rPr lang="es-MX" sz="2000" dirty="0" smtClean="0"/>
              <a:t>y hacer </a:t>
            </a:r>
            <a:r>
              <a:rPr lang="es-MX" sz="2000" dirty="0"/>
              <a:t>de ti una </a:t>
            </a:r>
            <a:r>
              <a:rPr lang="es-MX" sz="2000" dirty="0" smtClean="0"/>
              <a:t>empresaria </a:t>
            </a:r>
            <a:r>
              <a:rPr lang="es-MX" sz="2000" dirty="0"/>
              <a:t>con un negocio exitoso, el cual te permitirá tener una excelente estabilidad económica y un estilo de vida atractivo.  </a:t>
            </a:r>
            <a:endParaRPr lang="es-MX" sz="2000" dirty="0" smtClean="0"/>
          </a:p>
          <a:p>
            <a:pPr algn="just"/>
            <a:endParaRPr lang="es-MX" sz="2000" dirty="0"/>
          </a:p>
          <a:p>
            <a:pPr algn="just"/>
            <a:r>
              <a:rPr lang="es-MX" sz="2000" dirty="0" smtClean="0"/>
              <a:t>¡TU ÉXITO ES NUESTRO COMPROMISO!</a:t>
            </a:r>
          </a:p>
        </p:txBody>
      </p:sp>
      <p:pic>
        <p:nvPicPr>
          <p:cNvPr id="7" name="Imagen 6"/>
          <p:cNvPicPr>
            <a:picLocks noChangeAspect="1"/>
          </p:cNvPicPr>
          <p:nvPr/>
        </p:nvPicPr>
        <p:blipFill>
          <a:blip r:embed="rId5"/>
          <a:stretch>
            <a:fillRect/>
          </a:stretch>
        </p:blipFill>
        <p:spPr>
          <a:xfrm>
            <a:off x="2633026" y="103696"/>
            <a:ext cx="2169581" cy="609358"/>
          </a:xfrm>
          <a:prstGeom prst="rect">
            <a:avLst/>
          </a:prstGeom>
        </p:spPr>
      </p:pic>
    </p:spTree>
    <p:extLst>
      <p:ext uri="{BB962C8B-B14F-4D97-AF65-F5344CB8AC3E}">
        <p14:creationId xmlns:p14="http://schemas.microsoft.com/office/powerpoint/2010/main" val="17568664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a:blip r:embed="rId2"/>
          <a:stretch>
            <a:fillRect/>
          </a:stretch>
        </p:blipFill>
        <p:spPr>
          <a:xfrm>
            <a:off x="3564610" y="5996"/>
            <a:ext cx="8636615" cy="823126"/>
          </a:xfrm>
          <a:prstGeom prst="rect">
            <a:avLst/>
          </a:prstGeom>
        </p:spPr>
      </p:pic>
      <p:pic>
        <p:nvPicPr>
          <p:cNvPr id="2" name="Imagen 1"/>
          <p:cNvPicPr>
            <a:picLocks noChangeAspect="1"/>
          </p:cNvPicPr>
          <p:nvPr/>
        </p:nvPicPr>
        <p:blipFill>
          <a:blip r:embed="rId3"/>
          <a:stretch>
            <a:fillRect/>
          </a:stretch>
        </p:blipFill>
        <p:spPr>
          <a:xfrm>
            <a:off x="3564610" y="713054"/>
            <a:ext cx="8636615" cy="6144946"/>
          </a:xfrm>
          <a:prstGeom prst="rect">
            <a:avLst/>
          </a:prstGeom>
        </p:spPr>
      </p:pic>
      <p:sp>
        <p:nvSpPr>
          <p:cNvPr id="5" name="CuadroTexto 4"/>
          <p:cNvSpPr txBox="1"/>
          <p:nvPr/>
        </p:nvSpPr>
        <p:spPr>
          <a:xfrm>
            <a:off x="6657969" y="29284"/>
            <a:ext cx="4962353" cy="584775"/>
          </a:xfrm>
          <a:prstGeom prst="rect">
            <a:avLst/>
          </a:prstGeom>
          <a:noFill/>
        </p:spPr>
        <p:txBody>
          <a:bodyPr wrap="square" rtlCol="0">
            <a:spAutoFit/>
          </a:bodyPr>
          <a:lstStyle/>
          <a:p>
            <a:pPr algn="just"/>
            <a:r>
              <a:rPr lang="es-MX" sz="3200" b="1" dirty="0" smtClean="0">
                <a:solidFill>
                  <a:schemeClr val="bg1"/>
                </a:solidFill>
                <a:effectLst>
                  <a:outerShdw blurRad="38100" dist="38100" dir="2700000" algn="tl">
                    <a:srgbClr val="000000">
                      <a:alpha val="43137"/>
                    </a:srgbClr>
                  </a:outerShdw>
                </a:effectLst>
              </a:rPr>
              <a:t>Apoyo de la compañía</a:t>
            </a:r>
            <a:endParaRPr lang="es-MX" sz="3200" b="1" dirty="0">
              <a:solidFill>
                <a:schemeClr val="bg1"/>
              </a:solidFill>
              <a:effectLst>
                <a:outerShdw blurRad="38100" dist="38100" dir="2700000" algn="tl">
                  <a:srgbClr val="000000">
                    <a:alpha val="43137"/>
                  </a:srgbClr>
                </a:outerShdw>
              </a:effectLst>
            </a:endParaRPr>
          </a:p>
        </p:txBody>
      </p:sp>
      <p:sp>
        <p:nvSpPr>
          <p:cNvPr id="8" name="Rectángulo 7"/>
          <p:cNvSpPr/>
          <p:nvPr/>
        </p:nvSpPr>
        <p:spPr>
          <a:xfrm>
            <a:off x="3673098" y="926619"/>
            <a:ext cx="8355854" cy="5632311"/>
          </a:xfrm>
          <a:prstGeom prst="rect">
            <a:avLst/>
          </a:prstGeom>
        </p:spPr>
        <p:txBody>
          <a:bodyPr wrap="square">
            <a:spAutoFit/>
          </a:bodyPr>
          <a:lstStyle/>
          <a:p>
            <a:pPr algn="just"/>
            <a:r>
              <a:rPr lang="es-MX" sz="2000" dirty="0" smtClean="0"/>
              <a:t>En ATTITUDE recibirás todo el apoyo, asesoría y capacitación que necesites </a:t>
            </a:r>
            <a:r>
              <a:rPr lang="es-MX" sz="2000" dirty="0"/>
              <a:t>para ayudarte </a:t>
            </a:r>
            <a:r>
              <a:rPr lang="es-MX" sz="2000" dirty="0" smtClean="0"/>
              <a:t>a que </a:t>
            </a:r>
            <a:r>
              <a:rPr lang="es-MX" sz="2000" dirty="0"/>
              <a:t>tu negocio </a:t>
            </a:r>
            <a:r>
              <a:rPr lang="es-MX" sz="2000" dirty="0" smtClean="0"/>
              <a:t>sea próspero. La herramienta mas importante que te proporcionara ATTITUDE será tu OFICINA VIRTUAL y en ella podrás:</a:t>
            </a:r>
          </a:p>
          <a:p>
            <a:pPr algn="just"/>
            <a:r>
              <a:rPr lang="es-MX" sz="2000" dirty="0" smtClean="0"/>
              <a:t> </a:t>
            </a:r>
          </a:p>
          <a:p>
            <a:pPr marL="457200" indent="-457200" algn="just">
              <a:buAutoNum type="arabicParenR"/>
            </a:pPr>
            <a:r>
              <a:rPr lang="es-MX" sz="2000" dirty="0" smtClean="0"/>
              <a:t>Inscribir y afiliar a tus asesoras de belleza</a:t>
            </a:r>
          </a:p>
          <a:p>
            <a:pPr marL="457200" indent="-457200" algn="just">
              <a:buAutoNum type="arabicParenR"/>
            </a:pPr>
            <a:r>
              <a:rPr lang="es-MX" sz="2000" dirty="0" smtClean="0"/>
              <a:t>Comprar los paquetes de inscripción ATTITUDE</a:t>
            </a:r>
          </a:p>
          <a:p>
            <a:pPr marL="457200" indent="-457200" algn="just">
              <a:buAutoNum type="arabicParenR"/>
            </a:pPr>
            <a:r>
              <a:rPr lang="es-MX" sz="2000" dirty="0" smtClean="0"/>
              <a:t>Administrar y controlar a tu red de asesoras de belleza</a:t>
            </a:r>
          </a:p>
          <a:p>
            <a:pPr marL="457200" indent="-457200" algn="just">
              <a:buAutoNum type="arabicParenR"/>
            </a:pPr>
            <a:r>
              <a:rPr lang="es-MX" sz="2000" dirty="0" smtClean="0"/>
              <a:t>Ver la actividad de tu red de asesoras y estadísticas de la misma</a:t>
            </a:r>
          </a:p>
          <a:p>
            <a:pPr marL="457200" indent="-457200" algn="just">
              <a:buAutoNum type="arabicParenR"/>
            </a:pPr>
            <a:r>
              <a:rPr lang="es-MX" sz="2000" dirty="0" smtClean="0"/>
              <a:t>Comprar productos directamente a ATTITUDE y poder pagar con tarjeta de débito y crédito </a:t>
            </a:r>
          </a:p>
          <a:p>
            <a:pPr marL="457200" indent="-457200" algn="just">
              <a:buAutoNum type="arabicParenR"/>
            </a:pPr>
            <a:r>
              <a:rPr lang="es-MX" sz="2000" dirty="0" smtClean="0"/>
              <a:t>Tener tus estados de cuenta en línea y poder ver el detalle de tus compras</a:t>
            </a:r>
          </a:p>
          <a:p>
            <a:pPr marL="457200" indent="-457200" algn="just">
              <a:buAutoNum type="arabicParenR"/>
            </a:pPr>
            <a:r>
              <a:rPr lang="es-MX" sz="2000" dirty="0" smtClean="0"/>
              <a:t>Podrás descargar: Contratos de inscripción, Manuales, presentaciones, trípticos, Catálogos de productos digitales (para enviárselos por mail a tus clientes)</a:t>
            </a:r>
          </a:p>
          <a:p>
            <a:pPr marL="457200" indent="-457200" algn="just">
              <a:buAutoNum type="arabicParenR"/>
            </a:pPr>
            <a:r>
              <a:rPr lang="es-MX" sz="2000" dirty="0" smtClean="0"/>
              <a:t>Tener acceso a los video de capacitación de los productos y de la oportunidad de negocio ATTITUDE</a:t>
            </a:r>
          </a:p>
          <a:p>
            <a:pPr algn="just"/>
            <a:r>
              <a:rPr lang="es-MX" sz="2000" dirty="0" smtClean="0"/>
              <a:t>       </a:t>
            </a:r>
          </a:p>
          <a:p>
            <a:pPr algn="just"/>
            <a:r>
              <a:rPr lang="es-MX" sz="2000" dirty="0"/>
              <a:t> </a:t>
            </a:r>
            <a:r>
              <a:rPr lang="es-MX" sz="2000" dirty="0" smtClean="0"/>
              <a:t>       Y mas…</a:t>
            </a:r>
            <a:endParaRPr lang="es-MX" sz="2000" dirty="0"/>
          </a:p>
        </p:txBody>
      </p:sp>
      <p:pic>
        <p:nvPicPr>
          <p:cNvPr id="7" name="Imagen 6"/>
          <p:cNvPicPr>
            <a:picLocks noChangeAspect="1"/>
          </p:cNvPicPr>
          <p:nvPr/>
        </p:nvPicPr>
        <p:blipFill>
          <a:blip r:embed="rId4"/>
          <a:stretch>
            <a:fillRect/>
          </a:stretch>
        </p:blipFill>
        <p:spPr>
          <a:xfrm>
            <a:off x="3857333" y="103696"/>
            <a:ext cx="2169581" cy="609358"/>
          </a:xfrm>
          <a:prstGeom prst="rect">
            <a:avLst/>
          </a:prstGeom>
        </p:spPr>
      </p:pic>
      <p:pic>
        <p:nvPicPr>
          <p:cNvPr id="3" name="Imagen 2"/>
          <p:cNvPicPr>
            <a:picLocks noChangeAspect="1"/>
          </p:cNvPicPr>
          <p:nvPr/>
        </p:nvPicPr>
        <p:blipFill>
          <a:blip r:embed="rId5"/>
          <a:stretch>
            <a:fillRect/>
          </a:stretch>
        </p:blipFill>
        <p:spPr>
          <a:xfrm>
            <a:off x="11875" y="767730"/>
            <a:ext cx="3552735" cy="5334814"/>
          </a:xfrm>
          <a:prstGeom prst="rect">
            <a:avLst/>
          </a:prstGeom>
        </p:spPr>
      </p:pic>
    </p:spTree>
    <p:extLst>
      <p:ext uri="{BB962C8B-B14F-4D97-AF65-F5344CB8AC3E}">
        <p14:creationId xmlns:p14="http://schemas.microsoft.com/office/powerpoint/2010/main" val="10075341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2"/>
          <a:stretch>
            <a:fillRect/>
          </a:stretch>
        </p:blipFill>
        <p:spPr>
          <a:xfrm>
            <a:off x="28858" y="960314"/>
            <a:ext cx="5879838" cy="4865720"/>
          </a:xfrm>
          <a:prstGeom prst="rect">
            <a:avLst/>
          </a:prstGeom>
        </p:spPr>
      </p:pic>
      <p:pic>
        <p:nvPicPr>
          <p:cNvPr id="4" name="Imagen 3"/>
          <p:cNvPicPr>
            <a:picLocks noChangeAspect="1"/>
          </p:cNvPicPr>
          <p:nvPr/>
        </p:nvPicPr>
        <p:blipFill>
          <a:blip r:embed="rId3"/>
          <a:stretch>
            <a:fillRect/>
          </a:stretch>
        </p:blipFill>
        <p:spPr>
          <a:xfrm>
            <a:off x="5844002" y="-3148"/>
            <a:ext cx="6334197" cy="6852712"/>
          </a:xfrm>
          <a:prstGeom prst="rect">
            <a:avLst/>
          </a:prstGeom>
        </p:spPr>
      </p:pic>
      <p:pic>
        <p:nvPicPr>
          <p:cNvPr id="5" name="Imagen 4"/>
          <p:cNvPicPr>
            <a:picLocks noChangeAspect="1"/>
          </p:cNvPicPr>
          <p:nvPr/>
        </p:nvPicPr>
        <p:blipFill>
          <a:blip r:embed="rId4"/>
          <a:stretch>
            <a:fillRect/>
          </a:stretch>
        </p:blipFill>
        <p:spPr>
          <a:xfrm>
            <a:off x="7265853" y="3702812"/>
            <a:ext cx="3652819" cy="1025946"/>
          </a:xfrm>
          <a:prstGeom prst="rect">
            <a:avLst/>
          </a:prstGeom>
        </p:spPr>
      </p:pic>
      <p:sp>
        <p:nvSpPr>
          <p:cNvPr id="6" name="CuadroTexto 5"/>
          <p:cNvSpPr txBox="1"/>
          <p:nvPr/>
        </p:nvSpPr>
        <p:spPr>
          <a:xfrm>
            <a:off x="6435452" y="1513205"/>
            <a:ext cx="5029200" cy="1938992"/>
          </a:xfrm>
          <a:prstGeom prst="rect">
            <a:avLst/>
          </a:prstGeom>
          <a:noFill/>
        </p:spPr>
        <p:txBody>
          <a:bodyPr wrap="square" rtlCol="0">
            <a:spAutoFit/>
          </a:bodyPr>
          <a:lstStyle/>
          <a:p>
            <a:pPr algn="ctr"/>
            <a:r>
              <a:rPr lang="es-MX" sz="6000" b="1" dirty="0" smtClean="0">
                <a:solidFill>
                  <a:schemeClr val="bg1"/>
                </a:solidFill>
                <a:effectLst>
                  <a:outerShdw blurRad="38100" dist="38100" dir="2700000" algn="tl">
                    <a:srgbClr val="000000">
                      <a:alpha val="43137"/>
                    </a:srgbClr>
                  </a:outerShdw>
                </a:effectLst>
              </a:rPr>
              <a:t>Términos que usamos en  </a:t>
            </a:r>
            <a:endParaRPr lang="es-MX" sz="60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451437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a:blip r:embed="rId2"/>
          <a:stretch>
            <a:fillRect/>
          </a:stretch>
        </p:blipFill>
        <p:spPr>
          <a:xfrm>
            <a:off x="0" y="13786"/>
            <a:ext cx="12192000" cy="823126"/>
          </a:xfrm>
          <a:prstGeom prst="rect">
            <a:avLst/>
          </a:prstGeom>
        </p:spPr>
      </p:pic>
      <p:pic>
        <p:nvPicPr>
          <p:cNvPr id="2" name="Imagen 1"/>
          <p:cNvPicPr>
            <a:picLocks noChangeAspect="1"/>
          </p:cNvPicPr>
          <p:nvPr/>
        </p:nvPicPr>
        <p:blipFill>
          <a:blip r:embed="rId3"/>
          <a:stretch>
            <a:fillRect/>
          </a:stretch>
        </p:blipFill>
        <p:spPr>
          <a:xfrm>
            <a:off x="-1" y="713054"/>
            <a:ext cx="12192001" cy="6144946"/>
          </a:xfrm>
          <a:prstGeom prst="rect">
            <a:avLst/>
          </a:prstGeom>
        </p:spPr>
      </p:pic>
      <p:sp>
        <p:nvSpPr>
          <p:cNvPr id="5" name="CuadroTexto 4"/>
          <p:cNvSpPr txBox="1"/>
          <p:nvPr/>
        </p:nvSpPr>
        <p:spPr>
          <a:xfrm>
            <a:off x="544093" y="10979"/>
            <a:ext cx="1917753" cy="584775"/>
          </a:xfrm>
          <a:prstGeom prst="rect">
            <a:avLst/>
          </a:prstGeom>
          <a:noFill/>
        </p:spPr>
        <p:txBody>
          <a:bodyPr wrap="square" rtlCol="0">
            <a:spAutoFit/>
          </a:bodyPr>
          <a:lstStyle/>
          <a:p>
            <a:pPr algn="just"/>
            <a:r>
              <a:rPr lang="es-MX" sz="3200" b="1" dirty="0" smtClean="0">
                <a:solidFill>
                  <a:schemeClr val="bg1"/>
                </a:solidFill>
                <a:effectLst>
                  <a:outerShdw blurRad="38100" dist="38100" dir="2700000" algn="tl">
                    <a:srgbClr val="000000">
                      <a:alpha val="43137"/>
                    </a:srgbClr>
                  </a:outerShdw>
                </a:effectLst>
              </a:rPr>
              <a:t>Lenguaje   </a:t>
            </a:r>
            <a:endParaRPr lang="es-MX" sz="3200" b="1" dirty="0">
              <a:solidFill>
                <a:schemeClr val="bg1"/>
              </a:solidFill>
              <a:effectLst>
                <a:outerShdw blurRad="38100" dist="38100" dir="2700000" algn="tl">
                  <a:srgbClr val="000000">
                    <a:alpha val="43137"/>
                  </a:srgbClr>
                </a:outerShdw>
              </a:effectLst>
            </a:endParaRPr>
          </a:p>
        </p:txBody>
      </p:sp>
      <p:pic>
        <p:nvPicPr>
          <p:cNvPr id="6" name="Imagen 5"/>
          <p:cNvPicPr>
            <a:picLocks noChangeAspect="1"/>
          </p:cNvPicPr>
          <p:nvPr/>
        </p:nvPicPr>
        <p:blipFill>
          <a:blip r:embed="rId4"/>
          <a:stretch>
            <a:fillRect/>
          </a:stretch>
        </p:blipFill>
        <p:spPr>
          <a:xfrm>
            <a:off x="2521529" y="128454"/>
            <a:ext cx="1930398" cy="542180"/>
          </a:xfrm>
          <a:prstGeom prst="rect">
            <a:avLst/>
          </a:prstGeom>
        </p:spPr>
      </p:pic>
      <p:sp>
        <p:nvSpPr>
          <p:cNvPr id="7" name="Rectángulo 6"/>
          <p:cNvSpPr/>
          <p:nvPr/>
        </p:nvSpPr>
        <p:spPr>
          <a:xfrm>
            <a:off x="138972" y="843654"/>
            <a:ext cx="11928574" cy="707886"/>
          </a:xfrm>
          <a:prstGeom prst="rect">
            <a:avLst/>
          </a:prstGeom>
        </p:spPr>
        <p:txBody>
          <a:bodyPr wrap="square">
            <a:spAutoFit/>
          </a:bodyPr>
          <a:lstStyle/>
          <a:p>
            <a:r>
              <a:rPr lang="es-MX" sz="2000" dirty="0"/>
              <a:t>Para facilitarle la lectura de este manual, a continuación </a:t>
            </a:r>
            <a:r>
              <a:rPr lang="es-MX" sz="2000" dirty="0" smtClean="0"/>
              <a:t>encontrarás </a:t>
            </a:r>
            <a:r>
              <a:rPr lang="es-MX" sz="2000" dirty="0"/>
              <a:t>los términos </a:t>
            </a:r>
            <a:r>
              <a:rPr lang="es-MX" sz="2000" dirty="0" smtClean="0"/>
              <a:t>que </a:t>
            </a:r>
            <a:r>
              <a:rPr lang="es-MX" sz="2000" dirty="0"/>
              <a:t>comúnmente </a:t>
            </a:r>
            <a:r>
              <a:rPr lang="es-MX" sz="2000" dirty="0" smtClean="0"/>
              <a:t>utilizamos en ATTITUDE y te serán </a:t>
            </a:r>
            <a:r>
              <a:rPr lang="es-MX" sz="2000" dirty="0"/>
              <a:t>de gran utilidad familiarizarse con ellos y hacerlos parte de t</a:t>
            </a:r>
            <a:r>
              <a:rPr lang="es-MX" sz="2000" dirty="0" smtClean="0"/>
              <a:t>u </a:t>
            </a:r>
            <a:r>
              <a:rPr lang="es-MX" sz="2000" dirty="0"/>
              <a:t>vocabulario</a:t>
            </a:r>
            <a:r>
              <a:rPr lang="es-MX" sz="2000" dirty="0" smtClean="0"/>
              <a:t>.</a:t>
            </a:r>
            <a:endParaRPr lang="es-MX" sz="2000" dirty="0"/>
          </a:p>
        </p:txBody>
      </p:sp>
      <p:sp>
        <p:nvSpPr>
          <p:cNvPr id="8" name="Rectángulo 7"/>
          <p:cNvSpPr/>
          <p:nvPr/>
        </p:nvSpPr>
        <p:spPr>
          <a:xfrm>
            <a:off x="278669" y="1698069"/>
            <a:ext cx="11634656" cy="5016758"/>
          </a:xfrm>
          <a:prstGeom prst="rect">
            <a:avLst/>
          </a:prstGeom>
        </p:spPr>
        <p:txBody>
          <a:bodyPr wrap="square">
            <a:spAutoFit/>
          </a:bodyPr>
          <a:lstStyle/>
          <a:p>
            <a:pPr algn="just"/>
            <a:r>
              <a:rPr lang="es-MX" sz="2000" b="1" dirty="0"/>
              <a:t>1) EL DISTRIBUIDOR MERCANTIL </a:t>
            </a:r>
            <a:r>
              <a:rPr lang="es-MX" sz="2000" b="1" dirty="0" smtClean="0"/>
              <a:t>INDEPENDIENTE O ASESORA DE BELLEZA ATTITUDE (A.B.A.)</a:t>
            </a:r>
            <a:endParaRPr lang="es-MX" sz="2000" b="1" dirty="0"/>
          </a:p>
          <a:p>
            <a:pPr algn="just"/>
            <a:endParaRPr lang="es-MX" sz="2000" dirty="0" smtClean="0"/>
          </a:p>
          <a:p>
            <a:pPr algn="just"/>
            <a:r>
              <a:rPr lang="es-MX" sz="2000" dirty="0"/>
              <a:t>Es cualquier persona física o moral que, habiéndose presentado a </a:t>
            </a:r>
            <a:r>
              <a:rPr lang="es-MX" sz="2000" dirty="0" smtClean="0"/>
              <a:t>ATTITUDE </a:t>
            </a:r>
            <a:r>
              <a:rPr lang="es-MX" sz="2000" dirty="0"/>
              <a:t>y manifestado conocer los productos y su forma de comercialización, llena y firma una solicitud para celebrar un Contrato de Distribución Mercantil válido y completo y adquiere un </a:t>
            </a:r>
            <a:r>
              <a:rPr lang="es-MX" sz="2000" dirty="0" smtClean="0"/>
              <a:t>Paquete de Inscripción, previo pago del mismo. ATTITUDE </a:t>
            </a:r>
            <a:r>
              <a:rPr lang="es-MX" sz="2000" dirty="0"/>
              <a:t>se reserva el derecho de rechazar, según sea el caso, cualquier solicitud de Contrato de Distribución Mercantil.</a:t>
            </a:r>
          </a:p>
          <a:p>
            <a:pPr algn="just"/>
            <a:endParaRPr lang="es-MX" sz="2000" dirty="0" smtClean="0"/>
          </a:p>
          <a:p>
            <a:pPr algn="just"/>
            <a:r>
              <a:rPr lang="es-MX" sz="2000" dirty="0"/>
              <a:t>Al momento de convertirse en </a:t>
            </a:r>
            <a:r>
              <a:rPr lang="es-MX" sz="2000" dirty="0" smtClean="0"/>
              <a:t>ABA (Asesora de Belleza ATTITUDE), </a:t>
            </a:r>
            <a:r>
              <a:rPr lang="es-MX" sz="2000" dirty="0"/>
              <a:t>podrá adquirir los productos </a:t>
            </a:r>
            <a:r>
              <a:rPr lang="es-MX" sz="2000" dirty="0" smtClean="0"/>
              <a:t>ATTITUDE </a:t>
            </a:r>
            <a:r>
              <a:rPr lang="es-MX" sz="2000" dirty="0"/>
              <a:t>con un descuento </a:t>
            </a:r>
            <a:r>
              <a:rPr lang="es-MX" sz="2000" dirty="0" smtClean="0"/>
              <a:t>del 40% (cuarenta </a:t>
            </a:r>
            <a:r>
              <a:rPr lang="es-MX" sz="2000" dirty="0"/>
              <a:t>por </a:t>
            </a:r>
            <a:r>
              <a:rPr lang="es-MX" sz="2000" dirty="0" smtClean="0"/>
              <a:t>ciento). Todos </a:t>
            </a:r>
            <a:r>
              <a:rPr lang="es-MX" sz="2000" dirty="0"/>
              <a:t>los descuentos se aplican sobre el Precio </a:t>
            </a:r>
            <a:r>
              <a:rPr lang="es-MX" sz="2000" dirty="0" smtClean="0"/>
              <a:t>de catalogo ó de Lista ATTITUDE. ATTITUDE se </a:t>
            </a:r>
            <a:r>
              <a:rPr lang="es-MX" sz="2000" dirty="0"/>
              <a:t>reserva el derecho de variar el porcentaje de descuento en sus líneas de productos sin previo aviso</a:t>
            </a:r>
            <a:r>
              <a:rPr lang="es-MX" sz="2000" dirty="0" smtClean="0"/>
              <a:t>.</a:t>
            </a:r>
          </a:p>
          <a:p>
            <a:pPr algn="just"/>
            <a:r>
              <a:rPr lang="es-MX" sz="2000" dirty="0" smtClean="0"/>
              <a:t> </a:t>
            </a:r>
            <a:endParaRPr lang="es-MX" sz="2000" dirty="0"/>
          </a:p>
          <a:p>
            <a:pPr algn="just"/>
            <a:r>
              <a:rPr lang="es-MX" sz="2000" dirty="0"/>
              <a:t>El Distribuidor </a:t>
            </a:r>
            <a:r>
              <a:rPr lang="es-MX" sz="2000" dirty="0" smtClean="0"/>
              <a:t>O ABA, puede </a:t>
            </a:r>
            <a:r>
              <a:rPr lang="es-MX" sz="2000" dirty="0"/>
              <a:t>alcanzar distintos niveles de crecimiento de acuerdo a su esfuerzo y </a:t>
            </a:r>
            <a:r>
              <a:rPr lang="es-MX" sz="2000" dirty="0" smtClean="0"/>
              <a:t>constancia y puede </a:t>
            </a:r>
            <a:r>
              <a:rPr lang="es-MX" sz="2000" dirty="0"/>
              <a:t>comprar directamente productos </a:t>
            </a:r>
            <a:r>
              <a:rPr lang="es-MX" sz="2000" dirty="0" smtClean="0"/>
              <a:t>ATTITUDE </a:t>
            </a:r>
            <a:r>
              <a:rPr lang="es-MX" sz="2000" dirty="0"/>
              <a:t>para consumirlos y/o revenderlos a todas las personas con quienes </a:t>
            </a:r>
            <a:r>
              <a:rPr lang="es-MX" sz="2000" dirty="0" smtClean="0"/>
              <a:t>trata, </a:t>
            </a:r>
            <a:r>
              <a:rPr lang="es-MX" sz="2000" dirty="0"/>
              <a:t>como familia, amigos, vecinos, compañeros de trabajo, etcétera</a:t>
            </a:r>
            <a:r>
              <a:rPr lang="es-MX" sz="2000" dirty="0" smtClean="0"/>
              <a:t>.</a:t>
            </a:r>
          </a:p>
          <a:p>
            <a:pPr algn="just"/>
            <a:endParaRPr lang="es-MX" sz="2000" dirty="0"/>
          </a:p>
        </p:txBody>
      </p:sp>
    </p:spTree>
    <p:extLst>
      <p:ext uri="{BB962C8B-B14F-4D97-AF65-F5344CB8AC3E}">
        <p14:creationId xmlns:p14="http://schemas.microsoft.com/office/powerpoint/2010/main" val="18679434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 y="0"/>
            <a:ext cx="12192001" cy="6858000"/>
          </a:xfrm>
          <a:prstGeom prst="rect">
            <a:avLst/>
          </a:prstGeom>
        </p:spPr>
      </p:pic>
      <p:sp>
        <p:nvSpPr>
          <p:cNvPr id="10" name="Rectángulo 9"/>
          <p:cNvSpPr/>
          <p:nvPr/>
        </p:nvSpPr>
        <p:spPr>
          <a:xfrm>
            <a:off x="409052" y="208217"/>
            <a:ext cx="11592197" cy="6247864"/>
          </a:xfrm>
          <a:prstGeom prst="rect">
            <a:avLst/>
          </a:prstGeom>
        </p:spPr>
        <p:txBody>
          <a:bodyPr wrap="square">
            <a:spAutoFit/>
          </a:bodyPr>
          <a:lstStyle/>
          <a:p>
            <a:pPr algn="just"/>
            <a:r>
              <a:rPr lang="es-MX" sz="2000" b="1" dirty="0"/>
              <a:t>CODISTRIBUIDOR</a:t>
            </a:r>
            <a:r>
              <a:rPr lang="es-MX" sz="2000" dirty="0"/>
              <a:t> Única persona designada por el Distribuidor </a:t>
            </a:r>
            <a:r>
              <a:rPr lang="es-MX" sz="2000" dirty="0" err="1" smtClean="0"/>
              <a:t>ó</a:t>
            </a:r>
            <a:r>
              <a:rPr lang="es-MX" sz="2000" dirty="0" smtClean="0"/>
              <a:t> ABA Titular </a:t>
            </a:r>
            <a:r>
              <a:rPr lang="es-MX" sz="2000" dirty="0"/>
              <a:t>que puede participar en la distribución de los productos bajo el mismo contrato de </a:t>
            </a:r>
            <a:r>
              <a:rPr lang="es-MX" sz="2000" dirty="0" smtClean="0"/>
              <a:t>Distribución y así, no tener que afiliarse con otro número.</a:t>
            </a:r>
          </a:p>
          <a:p>
            <a:pPr algn="just"/>
            <a:endParaRPr lang="es-MX" sz="2000" dirty="0"/>
          </a:p>
          <a:p>
            <a:pPr algn="just"/>
            <a:r>
              <a:rPr lang="es-MX" sz="2000" b="1" dirty="0" smtClean="0"/>
              <a:t>CONTRATO DE DISTRIBUCION MERCANTIL</a:t>
            </a:r>
            <a:r>
              <a:rPr lang="es-MX" sz="2000" dirty="0" smtClean="0"/>
              <a:t> Es el contrato que firman por un lado el solicitante o Distribuidor Mercantil Independiente o ABA con ATTITUDE para poder contar con los beneficios que ofrece ATTITUDE.</a:t>
            </a:r>
            <a:endParaRPr lang="es-MX" sz="2000" dirty="0"/>
          </a:p>
          <a:p>
            <a:pPr algn="just"/>
            <a:endParaRPr lang="es-MX" sz="2000" dirty="0" smtClean="0"/>
          </a:p>
          <a:p>
            <a:pPr algn="just"/>
            <a:r>
              <a:rPr lang="es-MX" sz="2000" b="1" dirty="0" smtClean="0"/>
              <a:t>CLIENTE VIP</a:t>
            </a:r>
            <a:r>
              <a:rPr lang="es-MX" sz="2000" dirty="0" smtClean="0"/>
              <a:t> </a:t>
            </a:r>
            <a:r>
              <a:rPr lang="es-MX" sz="2000" dirty="0"/>
              <a:t>Es </a:t>
            </a:r>
            <a:r>
              <a:rPr lang="es-MX" sz="2000" dirty="0" smtClean="0"/>
              <a:t>la persona que el Distribuidor o ABA invita y se da de alta en la página web personal de éste, para que consuma los productos ATTITUDE sin ser Distribuidor y de acuerdo con la compra mínima que determine ATTITUDE tendrá derecho al </a:t>
            </a:r>
            <a:r>
              <a:rPr lang="es-MX" sz="2000" dirty="0"/>
              <a:t>20 </a:t>
            </a:r>
            <a:r>
              <a:rPr lang="es-MX" sz="2000" dirty="0" smtClean="0"/>
              <a:t>por </a:t>
            </a:r>
            <a:r>
              <a:rPr lang="es-MX" sz="2000" dirty="0"/>
              <a:t>ciento de descuento en las compras que </a:t>
            </a:r>
            <a:r>
              <a:rPr lang="es-MX" sz="2000" dirty="0" smtClean="0"/>
              <a:t>realice.</a:t>
            </a:r>
          </a:p>
          <a:p>
            <a:pPr algn="just"/>
            <a:endParaRPr lang="es-MX" sz="2000" dirty="0"/>
          </a:p>
          <a:p>
            <a:pPr algn="just"/>
            <a:r>
              <a:rPr lang="es-MX" sz="2000" b="1" dirty="0" smtClean="0"/>
              <a:t>NUMERO DE IDENTIFICACION</a:t>
            </a:r>
            <a:r>
              <a:rPr lang="es-MX" sz="2000" dirty="0" smtClean="0"/>
              <a:t> Es el </a:t>
            </a:r>
            <a:r>
              <a:rPr lang="es-MX" sz="2000" dirty="0"/>
              <a:t>Número de Identificación del </a:t>
            </a:r>
            <a:r>
              <a:rPr lang="es-MX" sz="2000" dirty="0" smtClean="0"/>
              <a:t>Distribuidor o ABA que </a:t>
            </a:r>
            <a:r>
              <a:rPr lang="es-MX" sz="2000" dirty="0"/>
              <a:t>se adquiere una vez recibida y aceptada la Solicitud de Contrato de Distribución Mercantil por </a:t>
            </a:r>
            <a:r>
              <a:rPr lang="es-MX" sz="2000" dirty="0" smtClean="0"/>
              <a:t>ATTITUDE y </a:t>
            </a:r>
            <a:r>
              <a:rPr lang="es-MX" sz="2000" dirty="0"/>
              <a:t>capturada en su sistema de cómputo. Este número es necesario para solicitar cualquier pedido; así como para todas las relaciones </a:t>
            </a:r>
            <a:r>
              <a:rPr lang="es-MX" sz="2000" dirty="0" smtClean="0"/>
              <a:t>que se tenga con ATTITUDE </a:t>
            </a:r>
            <a:r>
              <a:rPr lang="es-MX" sz="2000" dirty="0"/>
              <a:t>y </a:t>
            </a:r>
            <a:r>
              <a:rPr lang="es-MX" sz="2000" dirty="0" smtClean="0"/>
              <a:t>será </a:t>
            </a:r>
            <a:r>
              <a:rPr lang="es-MX" sz="2000" dirty="0"/>
              <a:t>proporcionado </a:t>
            </a:r>
            <a:r>
              <a:rPr lang="es-MX" sz="2000" dirty="0" smtClean="0"/>
              <a:t>en el momento en que el Auspiciador lo afilie a su red de distribución.</a:t>
            </a:r>
          </a:p>
          <a:p>
            <a:pPr algn="just"/>
            <a:endParaRPr lang="es-MX" sz="2000" dirty="0"/>
          </a:p>
          <a:p>
            <a:pPr algn="just"/>
            <a:r>
              <a:rPr lang="es-MX" sz="2000" b="1" dirty="0" smtClean="0"/>
              <a:t>DISTRIBUIDOR ACTIVO O ABA ACTIVA</a:t>
            </a:r>
            <a:r>
              <a:rPr lang="es-MX" sz="2000" dirty="0" smtClean="0"/>
              <a:t> Es aquella afiliada </a:t>
            </a:r>
            <a:r>
              <a:rPr lang="es-MX" sz="2000" dirty="0"/>
              <a:t>que compra por lo menos </a:t>
            </a:r>
            <a:r>
              <a:rPr lang="es-MX" sz="2000" dirty="0" smtClean="0"/>
              <a:t>3,000 </a:t>
            </a:r>
            <a:r>
              <a:rPr lang="es-MX" sz="2000" dirty="0"/>
              <a:t>Puntos de Volumen de Compra </a:t>
            </a:r>
            <a:r>
              <a:rPr lang="es-MX" sz="2000" dirty="0" smtClean="0"/>
              <a:t>(PVC</a:t>
            </a:r>
            <a:r>
              <a:rPr lang="es-MX" sz="2000" dirty="0"/>
              <a:t>) </a:t>
            </a:r>
            <a:r>
              <a:rPr lang="es-MX" sz="2000" dirty="0" smtClean="0"/>
              <a:t>Personal hecho entre ella y sus CLIENTAS VIP durante el PERIODO CALENDARIO de calificación ATTITUDE.</a:t>
            </a:r>
            <a:endParaRPr lang="es-MX" sz="2000" dirty="0"/>
          </a:p>
        </p:txBody>
      </p:sp>
    </p:spTree>
    <p:extLst>
      <p:ext uri="{BB962C8B-B14F-4D97-AF65-F5344CB8AC3E}">
        <p14:creationId xmlns:p14="http://schemas.microsoft.com/office/powerpoint/2010/main" val="900311660"/>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3229</TotalTime>
  <Words>5422</Words>
  <Application>Microsoft Office PowerPoint</Application>
  <PresentationFormat>Panorámica</PresentationFormat>
  <Paragraphs>335</Paragraphs>
  <Slides>37</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37</vt:i4>
      </vt:variant>
    </vt:vector>
  </HeadingPairs>
  <TitlesOfParts>
    <vt:vector size="41" baseType="lpstr">
      <vt:lpstr>Arial</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Jose Luis Monroy</dc:creator>
  <cp:lastModifiedBy>Jose Luis Monroy</cp:lastModifiedBy>
  <cp:revision>205</cp:revision>
  <dcterms:created xsi:type="dcterms:W3CDTF">2013-08-27T02:01:07Z</dcterms:created>
  <dcterms:modified xsi:type="dcterms:W3CDTF">2013-09-30T22:20:54Z</dcterms:modified>
</cp:coreProperties>
</file>